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87" r:id="rId2"/>
  </p:sldMasterIdLst>
  <p:notesMasterIdLst>
    <p:notesMasterId r:id="rId18"/>
  </p:notesMasterIdLst>
  <p:handoutMasterIdLst>
    <p:handoutMasterId r:id="rId19"/>
  </p:handoutMasterIdLst>
  <p:sldIdLst>
    <p:sldId id="259" r:id="rId3"/>
    <p:sldId id="260" r:id="rId4"/>
    <p:sldId id="261" r:id="rId5"/>
    <p:sldId id="268" r:id="rId6"/>
    <p:sldId id="262" r:id="rId7"/>
    <p:sldId id="264" r:id="rId8"/>
    <p:sldId id="273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12192000" cy="6858000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61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marrero.VIPA\Dropbox\2016%20Budget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marrero.VIPA\Dropbox\2016%20Budget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FY 2016 Budget Aggregate Resources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FY 2016 Budget Aggregate Resources</a:t>
            </a:r>
          </a:p>
        </c:rich>
      </c:tx>
      <c:layout>
        <c:manualLayout>
          <c:xMode val="edge"/>
          <c:yMode val="edge"/>
          <c:x val="0.14897008388127331"/>
          <c:y val="1.10805281747512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OUTLAY!$B$1</c:f>
              <c:strCache>
                <c:ptCount val="1"/>
                <c:pt idx="0">
                  <c:v>Amount (1,000's)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cat>
            <c:strRef>
              <c:f>OUTLAY!$A$2:$A$7</c:f>
              <c:strCache>
                <c:ptCount val="6"/>
                <c:pt idx="0">
                  <c:v>Operating Fees and Charges</c:v>
                </c:pt>
                <c:pt idx="1">
                  <c:v>Renewal and Replacement Reserve</c:v>
                </c:pt>
                <c:pt idx="2">
                  <c:v>Passenger Facility Charges</c:v>
                </c:pt>
                <c:pt idx="3">
                  <c:v>Capital Grants</c:v>
                </c:pt>
                <c:pt idx="4">
                  <c:v>Cash Reserves &amp; Other</c:v>
                </c:pt>
                <c:pt idx="5">
                  <c:v>Bond Proceeds</c:v>
                </c:pt>
              </c:strCache>
            </c:strRef>
          </c:cat>
          <c:val>
            <c:numRef>
              <c:f>OUTLAY!$B$2:$B$7</c:f>
              <c:numCache>
                <c:formatCode>_(* #,##0_);_(* \(#,##0\);_(* "-"??_);_(@_)</c:formatCode>
                <c:ptCount val="6"/>
                <c:pt idx="0">
                  <c:v>54587</c:v>
                </c:pt>
                <c:pt idx="1">
                  <c:v>-182</c:v>
                </c:pt>
                <c:pt idx="2">
                  <c:v>2932</c:v>
                </c:pt>
                <c:pt idx="3">
                  <c:v>7162</c:v>
                </c:pt>
                <c:pt idx="4">
                  <c:v>2193</c:v>
                </c:pt>
                <c:pt idx="5">
                  <c:v>15707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>
        <a:alpha val="72157"/>
      </a:srgbClr>
    </a:solidFill>
    <a:ln>
      <a:solidFill>
        <a:schemeClr val="tx1"/>
      </a:solidFill>
    </a:ln>
    <a:effectLst>
      <a:glow rad="63500">
        <a:schemeClr val="accent4">
          <a:satMod val="175000"/>
          <a:alpha val="40000"/>
        </a:schemeClr>
      </a:glow>
    </a:effectLst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11/20/2015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1"/>
            <a:ext cx="3004820" cy="462611"/>
          </a:xfrm>
          <a:prstGeom prst="rect">
            <a:avLst/>
          </a:prstGeom>
        </p:spPr>
        <p:txBody>
          <a:bodyPr vert="horz" lIns="92307" tIns="46153" rIns="92307" bIns="46153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11/20/2015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7" tIns="46153" rIns="92307" bIns="461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</p:spPr>
        <p:txBody>
          <a:bodyPr vert="horz" lIns="92307" tIns="46153" rIns="92307" bIns="4615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261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</p:spPr>
        <p:txBody>
          <a:bodyPr vert="horz" lIns="92307" tIns="46153" rIns="92307" bIns="46153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9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1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34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9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7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3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9030" y="685799"/>
            <a:ext cx="7223760" cy="1864043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VIRGIN ISLANDS</a:t>
            </a:r>
            <a:b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PORT AUTHORITY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4352" y="4059238"/>
            <a:ext cx="9659938" cy="1952942"/>
          </a:xfrm>
          <a:solidFill>
            <a:schemeClr val="bg1">
              <a:alpha val="83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entury Gothic" panose="020B0502020202020204" pitchFamily="34" charset="0"/>
              </a:rPr>
              <a:t>An Overview of Our Plans &amp; Projects Scheduled for </a:t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2800" dirty="0" smtClean="0">
                <a:latin typeface="Century Gothic" panose="020B0502020202020204" pitchFamily="34" charset="0"/>
              </a:rPr>
              <a:t>Fiscal Year 2016 and Beyond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Presentation to the USVI Hotel &amp; Tourism Association</a:t>
            </a:r>
          </a:p>
          <a:p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Friday, November 20, 2015</a:t>
            </a:r>
            <a:endParaRPr lang="en-US" sz="18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110" y="665163"/>
            <a:ext cx="246888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The Virgin Island Port Authority </a:t>
            </a:r>
            <a:b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Developing our Seaports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82" y="439103"/>
            <a:ext cx="1041067" cy="1006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317" y="2324213"/>
            <a:ext cx="6065174" cy="3200876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Urman V. Fredericks Marine Terminal, Red Hook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Design to construct a double level parking lot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Design to construct a US Customs &amp; Border Patrol building to reduce travel time between the USVI and foreign ports.</a:t>
            </a:r>
            <a:br>
              <a:rPr lang="en-US" b="1" dirty="0" smtClean="0">
                <a:latin typeface="Century Gothic" panose="020B0502020202020204" pitchFamily="34" charset="0"/>
              </a:rPr>
            </a:br>
            <a:endParaRPr lang="en-US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8652" y="2215348"/>
            <a:ext cx="5127911" cy="3418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9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The Virgin Island Port Authority </a:t>
            </a:r>
            <a:b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Developing our Seaports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82" y="439103"/>
            <a:ext cx="1041067" cy="1006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317" y="2305556"/>
            <a:ext cx="6065174" cy="3046988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St. John Seaports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Upgrade the parking lot and install a paid parking system at the Theovald Moorehead Marine Facility, Enighed Pond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Construction </a:t>
            </a:r>
            <a:r>
              <a:rPr lang="en-US" b="1" dirty="0">
                <a:latin typeface="Century Gothic" panose="020B0502020202020204" pitchFamily="34" charset="0"/>
              </a:rPr>
              <a:t>of a cargo apron at the Moorehead Marine </a:t>
            </a:r>
            <a:r>
              <a:rPr lang="en-US" b="1" dirty="0" smtClean="0">
                <a:latin typeface="Century Gothic" panose="020B0502020202020204" pitchFamily="34" charset="0"/>
              </a:rPr>
              <a:t>Facility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Install </a:t>
            </a:r>
            <a:r>
              <a:rPr lang="en-US" b="1" dirty="0">
                <a:latin typeface="Century Gothic" panose="020B0502020202020204" pitchFamily="34" charset="0"/>
              </a:rPr>
              <a:t>paid parking system at the Victor Sewer Marine Facility in Cruz Bay (The Creek</a:t>
            </a:r>
            <a:r>
              <a:rPr lang="en-US" b="1" dirty="0" smtClean="0">
                <a:latin typeface="Century Gothic" panose="020B0502020202020204" pitchFamily="34" charset="0"/>
              </a:rPr>
              <a:t>)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8652" y="2119747"/>
            <a:ext cx="5127911" cy="3418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The Virgin Island Port Authority </a:t>
            </a:r>
            <a:b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Developing our Seaports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82" y="439103"/>
            <a:ext cx="1041067" cy="1006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4401" y="1916094"/>
            <a:ext cx="4080510" cy="406265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Gallows Bay, Christiansted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Pavement resurfacing and shoreline revetment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Schooner Bay Channel dredging (design only)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Major renovation of the dual-purpose arrival facility.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b="1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8242" y="1682855"/>
            <a:ext cx="3734839" cy="2489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" t="7541" r="4933" b="61564"/>
          <a:stretch/>
        </p:blipFill>
        <p:spPr>
          <a:xfrm>
            <a:off x="5422559" y="4006491"/>
            <a:ext cx="6506205" cy="240776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990109" y="4960993"/>
            <a:ext cx="1575652" cy="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 Nov 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The Virgin Island Port Authority </a:t>
            </a:r>
            <a:b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Developing our Seaports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82" y="439103"/>
            <a:ext cx="1041067" cy="1006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317" y="2207040"/>
            <a:ext cx="6065174" cy="4093428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Wilfred Allick Port &amp; Transshipment Center, St. Croix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Installation of 100-ton bollard on the south pier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Pavement resurfacing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Installation of a new perimeter security fence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Upgrade lighting system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Structural repairs to the pier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Fire protection system (design only)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8652" y="2544451"/>
            <a:ext cx="5127910" cy="3418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7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The Virgin Island Port Authority </a:t>
            </a:r>
            <a:b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Developing our Seaports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82" y="439103"/>
            <a:ext cx="1041067" cy="1006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317" y="2739711"/>
            <a:ext cx="6065174" cy="236988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Ann E. Abramson Marine Facility, Frederiksted, St. Croix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Catwalk and bollard replacement (design only)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Upgrade pier lighting system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South Tender Landing replacement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5120" y="2029036"/>
            <a:ext cx="4806558" cy="3604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4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3" y="0"/>
            <a:ext cx="11367654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83280" y="806830"/>
            <a:ext cx="5577840" cy="4482142"/>
            <a:chOff x="3680460" y="806830"/>
            <a:chExt cx="5577840" cy="4482142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3680460" y="3063239"/>
              <a:ext cx="5577840" cy="2225733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4800" dirty="0" smtClean="0">
                  <a:solidFill>
                    <a:schemeClr val="accent2">
                      <a:lumMod val="75000"/>
                    </a:schemeClr>
                  </a:solidFill>
                  <a:latin typeface="Baskerville Old Face" panose="02020602080505020303" pitchFamily="18" charset="0"/>
                </a:rPr>
                <a:t>Connecting our Islands to the World</a:t>
              </a:r>
            </a:p>
            <a:p>
              <a:pPr algn="ctr"/>
              <a:r>
                <a:rPr lang="en-US" sz="2000" dirty="0" smtClean="0">
                  <a:solidFill>
                    <a:schemeClr val="accent1">
                      <a:lumMod val="50000"/>
                    </a:schemeClr>
                  </a:solidFill>
                  <a:latin typeface="Baskerville Old Face" panose="02020602080505020303" pitchFamily="18" charset="0"/>
                </a:rPr>
                <a:t>Gateways to the USVI Economy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4940" y="806830"/>
              <a:ext cx="2468880" cy="238760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 Nov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5778" y="4688491"/>
            <a:ext cx="4995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www.viport.com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39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8630" y="194310"/>
            <a:ext cx="11338560" cy="60402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The Virgin Island Port Authority </a:t>
            </a:r>
            <a:b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An</a:t>
            </a:r>
            <a:r>
              <a:rPr lang="en-US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Overview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90688"/>
            <a:ext cx="106832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Most port authorities in the world manage either airports or seaports.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The Virgin Islands Port Authority is one of the few port authorities that manages both air and seaports.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entury Gothic" panose="020B0502020202020204" pitchFamily="34" charset="0"/>
              </a:rPr>
              <a:t>2 Airports: </a:t>
            </a:r>
            <a:r>
              <a:rPr lang="en-US" sz="2800" dirty="0" smtClean="0">
                <a:latin typeface="Century Gothic" panose="020B0502020202020204" pitchFamily="34" charset="0"/>
              </a:rPr>
              <a:t>We own and manage the Cyril E. King Airport on </a:t>
            </a:r>
            <a:br>
              <a:rPr lang="en-US" sz="2800" dirty="0" smtClean="0">
                <a:latin typeface="Century Gothic" panose="020B0502020202020204" pitchFamily="34" charset="0"/>
              </a:rPr>
            </a:br>
            <a:r>
              <a:rPr lang="en-US" sz="2800" dirty="0" smtClean="0">
                <a:latin typeface="Century Gothic" panose="020B0502020202020204" pitchFamily="34" charset="0"/>
              </a:rPr>
              <a:t>St. Thomas and the Henry E. Rohlsen Airport on St. Croix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entury Gothic" panose="020B0502020202020204" pitchFamily="34" charset="0"/>
              </a:rPr>
              <a:t>14 Seaports:</a:t>
            </a:r>
            <a:r>
              <a:rPr lang="en-US" sz="2800" dirty="0" smtClean="0">
                <a:latin typeface="Century Gothic" panose="020B0502020202020204" pitchFamily="34" charset="0"/>
              </a:rPr>
              <a:t> VIPA also owns and manages the majority of public seaports on St. Thomas, St. John and St. Croix, which includes cruise, cargo and ferry ports.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82" y="439103"/>
            <a:ext cx="1041067" cy="10067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8630" y="194310"/>
            <a:ext cx="11338560" cy="61620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The Virgin Island Port Authority </a:t>
            </a:r>
            <a:b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An</a:t>
            </a:r>
            <a:r>
              <a:rPr lang="en-US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Overview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690688"/>
            <a:ext cx="1068324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entury Gothic" panose="020B0502020202020204" pitchFamily="34" charset="0"/>
              </a:rPr>
              <a:t>The </a:t>
            </a:r>
            <a:r>
              <a:rPr lang="en-US" sz="2800" dirty="0">
                <a:latin typeface="Century Gothic" panose="020B0502020202020204" pitchFamily="34" charset="0"/>
              </a:rPr>
              <a:t>VI Port Authority was created as a semi-autonomous, self-sustaining agency. We do not receive funds from the local government</a:t>
            </a:r>
            <a:r>
              <a:rPr lang="en-US" sz="2800" dirty="0" smtClean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Century Gothic" panose="020B0502020202020204" pitchFamily="34" charset="0"/>
              </a:rPr>
              <a:t>Funding sources:</a:t>
            </a:r>
            <a:r>
              <a:rPr lang="en-US" sz="2800" b="1" dirty="0">
                <a:latin typeface="Century Gothic" panose="020B0502020202020204" pitchFamily="34" charset="0"/>
              </a:rPr>
              <a:t/>
            </a:r>
            <a:br>
              <a:rPr lang="en-US" sz="2800" b="1" dirty="0">
                <a:latin typeface="Century Gothic" panose="020B0502020202020204" pitchFamily="34" charset="0"/>
              </a:rPr>
            </a:br>
            <a:r>
              <a:rPr lang="en-US" sz="2500" b="1" dirty="0">
                <a:latin typeface="Century Gothic" panose="020B0502020202020204" pitchFamily="34" charset="0"/>
              </a:rPr>
              <a:t>1. Revenue from fees </a:t>
            </a:r>
            <a:r>
              <a:rPr lang="en-US" sz="2500" dirty="0">
                <a:latin typeface="Century Gothic" panose="020B0502020202020204" pitchFamily="34" charset="0"/>
              </a:rPr>
              <a:t>charged to users of our facilities per our aviation and marine </a:t>
            </a:r>
            <a:r>
              <a:rPr lang="en-US" sz="2500" dirty="0" smtClean="0">
                <a:latin typeface="Century Gothic" panose="020B0502020202020204" pitchFamily="34" charset="0"/>
              </a:rPr>
              <a:t>tariff.</a:t>
            </a:r>
            <a:r>
              <a:rPr lang="en-US" sz="2500" dirty="0">
                <a:latin typeface="Century Gothic" panose="020B0502020202020204" pitchFamily="34" charset="0"/>
              </a:rPr>
              <a:t/>
            </a:r>
            <a:br>
              <a:rPr lang="en-US" sz="2500" dirty="0">
                <a:latin typeface="Century Gothic" panose="020B0502020202020204" pitchFamily="34" charset="0"/>
              </a:rPr>
            </a:br>
            <a:r>
              <a:rPr lang="en-US" sz="2500" b="1" dirty="0">
                <a:latin typeface="Century Gothic" panose="020B0502020202020204" pitchFamily="34" charset="0"/>
              </a:rPr>
              <a:t>2. The financing of </a:t>
            </a:r>
            <a:r>
              <a:rPr lang="en-US" sz="2500" b="1" dirty="0" smtClean="0">
                <a:latin typeface="Century Gothic" panose="020B0502020202020204" pitchFamily="34" charset="0"/>
              </a:rPr>
              <a:t>bonds </a:t>
            </a:r>
            <a:r>
              <a:rPr lang="en-US" sz="2500" dirty="0" smtClean="0">
                <a:latin typeface="Century Gothic" panose="020B0502020202020204" pitchFamily="34" charset="0"/>
              </a:rPr>
              <a:t>approved by the VI Legislature.</a:t>
            </a:r>
            <a:r>
              <a:rPr lang="en-US" sz="2500" dirty="0">
                <a:latin typeface="Century Gothic" panose="020B0502020202020204" pitchFamily="34" charset="0"/>
              </a:rPr>
              <a:t/>
            </a:r>
            <a:br>
              <a:rPr lang="en-US" sz="2500" dirty="0">
                <a:latin typeface="Century Gothic" panose="020B0502020202020204" pitchFamily="34" charset="0"/>
              </a:rPr>
            </a:br>
            <a:r>
              <a:rPr lang="en-US" sz="2500" b="1" dirty="0">
                <a:latin typeface="Century Gothic" panose="020B0502020202020204" pitchFamily="34" charset="0"/>
              </a:rPr>
              <a:t>3. Federal grants</a:t>
            </a:r>
            <a:r>
              <a:rPr lang="en-US" sz="2500" dirty="0">
                <a:latin typeface="Century Gothic" panose="020B0502020202020204" pitchFamily="34" charset="0"/>
              </a:rPr>
              <a:t>, primarily </a:t>
            </a:r>
            <a:r>
              <a:rPr lang="en-US" sz="2500" dirty="0" smtClean="0">
                <a:latin typeface="Century Gothic" panose="020B0502020202020204" pitchFamily="34" charset="0"/>
              </a:rPr>
              <a:t>from </a:t>
            </a:r>
            <a:r>
              <a:rPr lang="en-US" sz="2500" dirty="0">
                <a:latin typeface="Century Gothic" panose="020B0502020202020204" pitchFamily="34" charset="0"/>
              </a:rPr>
              <a:t>the Federal Aviation Administration (FAA) and limited to FAA-approved projects.</a:t>
            </a:r>
            <a:br>
              <a:rPr lang="en-US" sz="2500" dirty="0">
                <a:latin typeface="Century Gothic" panose="020B0502020202020204" pitchFamily="34" charset="0"/>
              </a:rPr>
            </a:br>
            <a:r>
              <a:rPr lang="en-US" sz="2500" b="1" dirty="0">
                <a:latin typeface="Century Gothic" panose="020B0502020202020204" pitchFamily="34" charset="0"/>
              </a:rPr>
              <a:t>4. The Passenger Facility Charge </a:t>
            </a:r>
            <a:r>
              <a:rPr lang="en-US" sz="2500" b="1" dirty="0" smtClean="0">
                <a:latin typeface="Century Gothic" panose="020B0502020202020204" pitchFamily="34" charset="0"/>
              </a:rPr>
              <a:t>Program (PFC)</a:t>
            </a:r>
            <a:r>
              <a:rPr lang="en-US" sz="2500" dirty="0" smtClean="0">
                <a:latin typeface="Century Gothic" panose="020B0502020202020204" pitchFamily="34" charset="0"/>
              </a:rPr>
              <a:t>, </a:t>
            </a:r>
            <a:r>
              <a:rPr lang="en-US" sz="2500" dirty="0">
                <a:latin typeface="Century Gothic" panose="020B0502020202020204" pitchFamily="34" charset="0"/>
              </a:rPr>
              <a:t>which is also limited to FAA approved projects.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82" y="439103"/>
            <a:ext cx="1041067" cy="10067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The Virgin Island Port Authority </a:t>
            </a:r>
            <a:b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Fiscal Year 2016 Budget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82" y="439103"/>
            <a:ext cx="1041067" cy="1006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703" y="1825595"/>
            <a:ext cx="4149090" cy="4462760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/>
            </a:r>
            <a:br>
              <a:rPr lang="en-US" sz="2800" b="1" dirty="0" smtClean="0">
                <a:latin typeface="Century Gothic" panose="020B0502020202020204" pitchFamily="34" charset="0"/>
              </a:rPr>
            </a:br>
            <a:r>
              <a:rPr lang="en-US" sz="2800" b="1" dirty="0" smtClean="0">
                <a:latin typeface="Century Gothic" panose="020B0502020202020204" pitchFamily="34" charset="0"/>
              </a:rPr>
              <a:t>FY 2016 Budget Outlay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b="1" dirty="0" smtClean="0">
                <a:latin typeface="Century Gothic" panose="020B0502020202020204" pitchFamily="34" charset="0"/>
              </a:rPr>
              <a:t>Operating Expenses:</a:t>
            </a:r>
            <a:br>
              <a:rPr lang="en-US" b="1" dirty="0" smtClean="0">
                <a:latin typeface="Century Gothic" panose="020B0502020202020204" pitchFamily="34" charset="0"/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$43.5 million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en-US" b="1" dirty="0" smtClean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US" b="1" dirty="0" smtClean="0">
                <a:latin typeface="Century Gothic" panose="020B0502020202020204" pitchFamily="34" charset="0"/>
              </a:rPr>
              <a:t>Debt Service:</a:t>
            </a:r>
            <a:br>
              <a:rPr lang="en-US" b="1" dirty="0" smtClean="0">
                <a:latin typeface="Century Gothic" panose="020B0502020202020204" pitchFamily="34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$5.7 million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latin typeface="Century Gothic" panose="020B0502020202020204" pitchFamily="34" charset="0"/>
              </a:rPr>
              <a:t/>
            </a:r>
            <a:br>
              <a:rPr lang="en-US" b="1" dirty="0" smtClean="0">
                <a:latin typeface="Century Gothic" panose="020B0502020202020204" pitchFamily="34" charset="0"/>
              </a:rPr>
            </a:br>
            <a:r>
              <a:rPr lang="en-US" b="1" dirty="0" smtClean="0">
                <a:latin typeface="Century Gothic" panose="020B0502020202020204" pitchFamily="34" charset="0"/>
              </a:rPr>
              <a:t>Capital Projects/Expenditures:</a:t>
            </a:r>
            <a:br>
              <a:rPr lang="en-US" b="1" dirty="0" smtClean="0">
                <a:latin typeface="Century Gothic" panose="020B0502020202020204" pitchFamily="34" charset="0"/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$33.2 million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en-US" b="1" dirty="0" smtClean="0">
                <a:latin typeface="Century Gothic" panose="020B0502020202020204" pitchFamily="34" charset="0"/>
              </a:rPr>
              <a:t/>
            </a:r>
            <a:br>
              <a:rPr lang="en-US" b="1" dirty="0" smtClean="0">
                <a:latin typeface="Century Gothic" panose="020B0502020202020204" pitchFamily="34" charset="0"/>
              </a:rPr>
            </a:br>
            <a:r>
              <a:rPr lang="en-US" sz="2800" b="1" u="sng" dirty="0">
                <a:latin typeface="Century Gothic" panose="020B0502020202020204" pitchFamily="34" charset="0"/>
              </a:rPr>
              <a:t>Total: $82.4 </a:t>
            </a:r>
            <a:r>
              <a:rPr lang="en-US" sz="2800" b="1" u="sng" dirty="0" smtClean="0">
                <a:latin typeface="Century Gothic" panose="020B0502020202020204" pitchFamily="34" charset="0"/>
              </a:rPr>
              <a:t> Million</a:t>
            </a:r>
            <a:endParaRPr 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0906149"/>
              </p:ext>
            </p:extLst>
          </p:nvPr>
        </p:nvGraphicFramePr>
        <p:xfrm>
          <a:off x="5024210" y="1941490"/>
          <a:ext cx="6793230" cy="428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0919"/>
              </p:ext>
            </p:extLst>
          </p:nvPr>
        </p:nvGraphicFramePr>
        <p:xfrm>
          <a:off x="4805267" y="1764666"/>
          <a:ext cx="7012173" cy="458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The Virgin Island Port Authority </a:t>
            </a:r>
            <a:b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Developing our Airports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82" y="439103"/>
            <a:ext cx="1041067" cy="1006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034540"/>
            <a:ext cx="6149340" cy="3200876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Henry E. Rohlsen Airport, St. Croix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New Aircraft Rescue and Fire Fighting Facility  </a:t>
            </a:r>
            <a:br>
              <a:rPr lang="en-US" b="1" dirty="0">
                <a:latin typeface="Century Gothic" panose="020B0502020202020204" pitchFamily="34" charset="0"/>
              </a:rPr>
            </a:br>
            <a:r>
              <a:rPr lang="en-US" b="1" dirty="0">
                <a:latin typeface="Century Gothic" panose="020B0502020202020204" pitchFamily="34" charset="0"/>
              </a:rPr>
              <a:t>($6.8 mil grant received from FAA in 2015)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Terminal apron rehabilitation project </a:t>
            </a:r>
            <a:r>
              <a:rPr lang="en-US" b="1" dirty="0" smtClean="0">
                <a:latin typeface="Century Gothic" panose="020B0502020202020204" pitchFamily="34" charset="0"/>
              </a:rPr>
              <a:t>completion</a:t>
            </a:r>
            <a:endParaRPr lang="en-US" b="1" dirty="0"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Generator containment </a:t>
            </a:r>
            <a:r>
              <a:rPr lang="en-US" b="1" dirty="0" smtClean="0">
                <a:latin typeface="Century Gothic" panose="020B0502020202020204" pitchFamily="34" charset="0"/>
              </a:rPr>
              <a:t>slab</a:t>
            </a:r>
            <a:endParaRPr lang="en-US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03" y="4144042"/>
            <a:ext cx="5077937" cy="2541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888" y="1690688"/>
            <a:ext cx="3730752" cy="248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The Virgin Island Port Authority </a:t>
            </a:r>
            <a:b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Developing our Airports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82" y="439103"/>
            <a:ext cx="1041067" cy="1006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190" y="1941013"/>
            <a:ext cx="6149340" cy="393954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Cyril E. King Airport, St. Thomas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Installation of a public address system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Upgrade the terminal’s fire alarm &amp; sprinkler system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Renovate terminal restrooms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Taxiway B Design Master Plan/ Edge Lighting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Construct a parking garage adjacent to the terminal</a:t>
            </a:r>
            <a:endParaRPr lang="en-US" dirty="0"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Upgrade generator electrical room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Pad mount switch – waste water treatment plant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2606" y="2066744"/>
            <a:ext cx="5532120" cy="3688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2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The Virgin Island Port Authority </a:t>
            </a:r>
            <a:b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Developing our Airports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82" y="439103"/>
            <a:ext cx="1041067" cy="1006793"/>
          </a:xfrm>
          <a:prstGeom prst="rect">
            <a:avLst/>
          </a:prstGeom>
        </p:spPr>
      </p:pic>
      <p:pic>
        <p:nvPicPr>
          <p:cNvPr id="4" name="Picture 2" descr="http://virginislandsdailynews.com/polopoly_fs/1.1325206!/image/1126141433.jpg_gen/derivatives/landscape_490/1126141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54" y="1894372"/>
            <a:ext cx="6722126" cy="4609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432" y="2260110"/>
            <a:ext cx="4890269" cy="3877985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Cyril E. King Airport, St. Thomas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Demolition of derelict units at Bournefield, a residential property owned by VIPA located adjacent to the King </a:t>
            </a:r>
            <a:r>
              <a:rPr lang="en-US" b="1" dirty="0" smtClean="0">
                <a:latin typeface="Century Gothic" panose="020B0502020202020204" pitchFamily="34" charset="0"/>
              </a:rPr>
              <a:t>Airport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Relocate VIPA’s maintenance building located on airport property to vacant land in Bournefield so that we can expand the general aviation area for private jet parking.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156879" y="4199102"/>
            <a:ext cx="553791" cy="3986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139449" y="4829576"/>
            <a:ext cx="450760" cy="50227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1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The Virgin Island Port Authority </a:t>
            </a:r>
            <a:b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Developing our Seaports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82" y="439103"/>
            <a:ext cx="1041067" cy="1006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256824"/>
            <a:ext cx="6065174" cy="3354765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Crown Bay, St. Thomas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Dock expansion – filling in notch at the end of the cruise ship pier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Crown Bay Center parking lot resurfacing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Maintenance dredging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entury Gothic" panose="020B0502020202020204" pitchFamily="34" charset="0"/>
              </a:rPr>
              <a:t>Cargo area bulkhead and fendering repairs</a:t>
            </a:r>
            <a:r>
              <a:rPr lang="en-US" b="1" dirty="0" smtClean="0">
                <a:latin typeface="Century Gothic" panose="020B0502020202020204" pitchFamily="34" charset="0"/>
              </a:rPr>
              <a:t/>
            </a:r>
            <a:br>
              <a:rPr lang="en-US" b="1" dirty="0" smtClean="0">
                <a:latin typeface="Century Gothic" panose="020B0502020202020204" pitchFamily="34" charset="0"/>
              </a:rPr>
            </a:br>
            <a:endParaRPr lang="en-US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7058" y="1693295"/>
            <a:ext cx="4086742" cy="2724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666" y="4417789"/>
            <a:ext cx="409575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The Virgin Island Port Authority </a:t>
            </a:r>
            <a:br>
              <a:rPr lang="en-US" sz="36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Developing our Seaports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82" y="439103"/>
            <a:ext cx="1041067" cy="1006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317" y="2547965"/>
            <a:ext cx="6065174" cy="2769989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E. Blyden Terminal/Waterfront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Installation of an elevator to bring the facility into compliance with the Americans with Disabilities Act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entury Gothic" panose="020B0502020202020204" pitchFamily="34" charset="0"/>
              </a:rPr>
              <a:t>Upgrades to the fendering system</a:t>
            </a:r>
            <a:br>
              <a:rPr lang="en-US" b="1" dirty="0" smtClean="0">
                <a:latin typeface="Century Gothic" panose="020B0502020202020204" pitchFamily="34" charset="0"/>
              </a:rPr>
            </a:br>
            <a:endParaRPr lang="en-US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8652" y="2036619"/>
            <a:ext cx="5127911" cy="3792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Nov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9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B20A6C6-FA4B-4FDF-822C-E1ABCC861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0</TotalTime>
  <Words>594</Words>
  <Application>Microsoft Office PowerPoint</Application>
  <PresentationFormat>Widescreen</PresentationFormat>
  <Paragraphs>120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Baskerville Old Face</vt:lpstr>
      <vt:lpstr>Calibri</vt:lpstr>
      <vt:lpstr>Calibri Light</vt:lpstr>
      <vt:lpstr>Century Gothic</vt:lpstr>
      <vt:lpstr>Office Theme</vt:lpstr>
      <vt:lpstr>VIRGIN ISLANDS PORT AUTHORITY</vt:lpstr>
      <vt:lpstr>The Virgin Island Port Authority  An Overview</vt:lpstr>
      <vt:lpstr>The Virgin Island Port Authority  An Overview</vt:lpstr>
      <vt:lpstr>The Virgin Island Port Authority  Fiscal Year 2016 Budget</vt:lpstr>
      <vt:lpstr>The Virgin Island Port Authority  Developing our Airports</vt:lpstr>
      <vt:lpstr>The Virgin Island Port Authority  Developing our Airports</vt:lpstr>
      <vt:lpstr>The Virgin Island Port Authority  Developing our Airports</vt:lpstr>
      <vt:lpstr>The Virgin Island Port Authority  Developing our Seaports</vt:lpstr>
      <vt:lpstr>The Virgin Island Port Authority  Developing our Seaports</vt:lpstr>
      <vt:lpstr>The Virgin Island Port Authority  Developing our Seaports</vt:lpstr>
      <vt:lpstr>The Virgin Island Port Authority  Developing our Seaports</vt:lpstr>
      <vt:lpstr>The Virgin Island Port Authority  Developing our Seaports</vt:lpstr>
      <vt:lpstr>The Virgin Island Port Authority  Developing our Seaports</vt:lpstr>
      <vt:lpstr>The Virgin Island Port Authority  Developing our Seaports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2015-11-06T14:48:56Z</dcterms:created>
  <dcterms:modified xsi:type="dcterms:W3CDTF">2015-11-20T12:46:30Z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TC034605359991</vt:lpwstr>
  </property>
</Properties>
</file>