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80" r:id="rId5"/>
  </p:sldMasterIdLst>
  <p:notesMasterIdLst>
    <p:notesMasterId r:id="rId30"/>
  </p:notesMasterIdLst>
  <p:handoutMasterIdLst>
    <p:handoutMasterId r:id="rId31"/>
  </p:handoutMasterIdLst>
  <p:sldIdLst>
    <p:sldId id="2316" r:id="rId6"/>
    <p:sldId id="2317" r:id="rId7"/>
    <p:sldId id="2318" r:id="rId8"/>
    <p:sldId id="2406" r:id="rId9"/>
    <p:sldId id="2407" r:id="rId10"/>
    <p:sldId id="2408" r:id="rId11"/>
    <p:sldId id="2410" r:id="rId12"/>
    <p:sldId id="2432" r:id="rId13"/>
    <p:sldId id="2434" r:id="rId14"/>
    <p:sldId id="2426" r:id="rId15"/>
    <p:sldId id="2416" r:id="rId16"/>
    <p:sldId id="2417" r:id="rId17"/>
    <p:sldId id="2419" r:id="rId18"/>
    <p:sldId id="2429" r:id="rId19"/>
    <p:sldId id="2430" r:id="rId20"/>
    <p:sldId id="2431" r:id="rId21"/>
    <p:sldId id="2424" r:id="rId22"/>
    <p:sldId id="2427" r:id="rId23"/>
    <p:sldId id="2414" r:id="rId24"/>
    <p:sldId id="2415" r:id="rId25"/>
    <p:sldId id="2420" r:id="rId26"/>
    <p:sldId id="2428" r:id="rId27"/>
    <p:sldId id="2409" r:id="rId28"/>
    <p:sldId id="2371" r:id="rId2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02B29D"/>
    <a:srgbClr val="03C9B1"/>
    <a:srgbClr val="84BD00"/>
    <a:srgbClr val="00558C"/>
    <a:srgbClr val="B3B2B1"/>
    <a:srgbClr val="D22630"/>
    <a:srgbClr val="009CDE"/>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769" autoAdjust="0"/>
  </p:normalViewPr>
  <p:slideViewPr>
    <p:cSldViewPr snapToGrid="0">
      <p:cViewPr>
        <p:scale>
          <a:sx n="85" d="100"/>
          <a:sy n="85" d="100"/>
        </p:scale>
        <p:origin x="-192" y="-3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577069911715578E-2"/>
          <c:y val="3.4446782514254683E-2"/>
          <c:w val="0.90365688379861608"/>
          <c:h val="0.86058670467915643"/>
        </c:manualLayout>
      </c:layout>
      <c:lineChart>
        <c:grouping val="standard"/>
        <c:varyColors val="0"/>
        <c:ser>
          <c:idx val="0"/>
          <c:order val="0"/>
          <c:tx>
            <c:strRef>
              <c:f>Sheet1!$B$1</c:f>
              <c:strCache>
                <c:ptCount val="1"/>
                <c:pt idx="0">
                  <c:v>Supply % Change</c:v>
                </c:pt>
              </c:strCache>
            </c:strRef>
          </c:tx>
          <c:spPr>
            <a:ln w="44450">
              <a:solidFill>
                <a:srgbClr val="00BFB3"/>
              </a:solidFill>
            </a:ln>
          </c:spPr>
          <c:marker>
            <c:symbol val="none"/>
          </c:marker>
          <c:cat>
            <c:numRef>
              <c:f>Sheet1!$A$2:$A$129</c:f>
              <c:numCache>
                <c:formatCode>General</c:formatCode>
                <c:ptCount val="128"/>
                <c:pt idx="0">
                  <c:v>2006</c:v>
                </c:pt>
                <c:pt idx="12">
                  <c:v>2007</c:v>
                </c:pt>
                <c:pt idx="24">
                  <c:v>2008</c:v>
                </c:pt>
                <c:pt idx="36">
                  <c:v>2009</c:v>
                </c:pt>
                <c:pt idx="48">
                  <c:v>2010</c:v>
                </c:pt>
                <c:pt idx="60">
                  <c:v>2011</c:v>
                </c:pt>
                <c:pt idx="72">
                  <c:v>2012</c:v>
                </c:pt>
                <c:pt idx="84">
                  <c:v>2013</c:v>
                </c:pt>
                <c:pt idx="96">
                  <c:v>2014</c:v>
                </c:pt>
                <c:pt idx="108">
                  <c:v>2015</c:v>
                </c:pt>
                <c:pt idx="120">
                  <c:v>2016</c:v>
                </c:pt>
              </c:numCache>
            </c:numRef>
          </c:cat>
          <c:val>
            <c:numRef>
              <c:f>Sheet1!$B$2:$B$129</c:f>
              <c:numCache>
                <c:formatCode>_(#,##0.0_);_(\-#,##0.0_)</c:formatCode>
                <c:ptCount val="128"/>
                <c:pt idx="0">
                  <c:v>0.70114575563953796</c:v>
                </c:pt>
                <c:pt idx="1">
                  <c:v>0.76148877573142404</c:v>
                </c:pt>
                <c:pt idx="2">
                  <c:v>0.81628938674081497</c:v>
                </c:pt>
                <c:pt idx="3">
                  <c:v>0.89891110305097099</c:v>
                </c:pt>
                <c:pt idx="4">
                  <c:v>1.0330187233424</c:v>
                </c:pt>
                <c:pt idx="5">
                  <c:v>1.0679288417322499</c:v>
                </c:pt>
                <c:pt idx="6">
                  <c:v>1.08602995094917</c:v>
                </c:pt>
                <c:pt idx="7">
                  <c:v>1.0367961519575299</c:v>
                </c:pt>
                <c:pt idx="8">
                  <c:v>0.95098336056399402</c:v>
                </c:pt>
                <c:pt idx="9">
                  <c:v>0.84266259125582299</c:v>
                </c:pt>
                <c:pt idx="10">
                  <c:v>0.77485258678312097</c:v>
                </c:pt>
                <c:pt idx="11">
                  <c:v>0.69544837443924801</c:v>
                </c:pt>
                <c:pt idx="12">
                  <c:v>0.71764857326951903</c:v>
                </c:pt>
                <c:pt idx="13">
                  <c:v>0.74643053030475703</c:v>
                </c:pt>
                <c:pt idx="14">
                  <c:v>0.83241985679915298</c:v>
                </c:pt>
                <c:pt idx="15">
                  <c:v>0.89117663136372804</c:v>
                </c:pt>
                <c:pt idx="16">
                  <c:v>0.88370756864210998</c:v>
                </c:pt>
                <c:pt idx="17">
                  <c:v>0.963473727576317</c:v>
                </c:pt>
                <c:pt idx="18">
                  <c:v>1.04470978342321</c:v>
                </c:pt>
                <c:pt idx="19">
                  <c:v>1.1643089938220701</c:v>
                </c:pt>
                <c:pt idx="20">
                  <c:v>1.25731550783303</c:v>
                </c:pt>
                <c:pt idx="21">
                  <c:v>1.40552089817315</c:v>
                </c:pt>
                <c:pt idx="22">
                  <c:v>1.5682899382140301</c:v>
                </c:pt>
                <c:pt idx="23">
                  <c:v>1.7316787677313801</c:v>
                </c:pt>
                <c:pt idx="24">
                  <c:v>1.69335455972126</c:v>
                </c:pt>
                <c:pt idx="25">
                  <c:v>1.6751421612055499</c:v>
                </c:pt>
                <c:pt idx="26">
                  <c:v>1.5945897964122799</c:v>
                </c:pt>
                <c:pt idx="27">
                  <c:v>1.53148953036922</c:v>
                </c:pt>
                <c:pt idx="28">
                  <c:v>1.49105772406558</c:v>
                </c:pt>
                <c:pt idx="29">
                  <c:v>1.49308211462301</c:v>
                </c:pt>
                <c:pt idx="30">
                  <c:v>1.52323826827931</c:v>
                </c:pt>
                <c:pt idx="31">
                  <c:v>1.5736524179312701</c:v>
                </c:pt>
                <c:pt idx="32">
                  <c:v>1.6464937935352499</c:v>
                </c:pt>
                <c:pt idx="33">
                  <c:v>1.6446301144959099</c:v>
                </c:pt>
                <c:pt idx="34">
                  <c:v>1.60551852487215</c:v>
                </c:pt>
                <c:pt idx="35">
                  <c:v>1.55833670080529</c:v>
                </c:pt>
                <c:pt idx="36">
                  <c:v>1.64399602025547</c:v>
                </c:pt>
                <c:pt idx="37">
                  <c:v>1.69986740834311</c:v>
                </c:pt>
                <c:pt idx="38">
                  <c:v>1.765340965457</c:v>
                </c:pt>
                <c:pt idx="39">
                  <c:v>1.80439075041901</c:v>
                </c:pt>
                <c:pt idx="40">
                  <c:v>1.7944704114815699</c:v>
                </c:pt>
                <c:pt idx="41">
                  <c:v>1.61663197942849</c:v>
                </c:pt>
                <c:pt idx="42">
                  <c:v>1.40912809418323</c:v>
                </c:pt>
                <c:pt idx="43">
                  <c:v>1.11807398963701</c:v>
                </c:pt>
                <c:pt idx="44">
                  <c:v>0.77856011519688695</c:v>
                </c:pt>
                <c:pt idx="45">
                  <c:v>0.45913692401659201</c:v>
                </c:pt>
                <c:pt idx="46">
                  <c:v>0.16862734840642499</c:v>
                </c:pt>
                <c:pt idx="47">
                  <c:v>-0.115522012498156</c:v>
                </c:pt>
                <c:pt idx="48">
                  <c:v>-0.49219759173744199</c:v>
                </c:pt>
                <c:pt idx="49">
                  <c:v>-0.85987940929666995</c:v>
                </c:pt>
                <c:pt idx="50">
                  <c:v>-1.24185859935053</c:v>
                </c:pt>
                <c:pt idx="51">
                  <c:v>-1.59317597590986</c:v>
                </c:pt>
                <c:pt idx="52">
                  <c:v>-1.89426786591819</c:v>
                </c:pt>
                <c:pt idx="53">
                  <c:v>-2.0679417635973301</c:v>
                </c:pt>
                <c:pt idx="54">
                  <c:v>-2.2691960931854198</c:v>
                </c:pt>
                <c:pt idx="55">
                  <c:v>-2.3963598701633302</c:v>
                </c:pt>
                <c:pt idx="56">
                  <c:v>-2.4944366611688098</c:v>
                </c:pt>
                <c:pt idx="57">
                  <c:v>-2.6255133106719502</c:v>
                </c:pt>
                <c:pt idx="58">
                  <c:v>-2.7739586584768801</c:v>
                </c:pt>
                <c:pt idx="59">
                  <c:v>-2.9836250448929</c:v>
                </c:pt>
                <c:pt idx="60">
                  <c:v>-3.0947688990380202</c:v>
                </c:pt>
                <c:pt idx="61">
                  <c:v>-3.1133381119955601</c:v>
                </c:pt>
                <c:pt idx="62">
                  <c:v>-3.1271245048214298</c:v>
                </c:pt>
                <c:pt idx="63">
                  <c:v>-3.13279720977093</c:v>
                </c:pt>
                <c:pt idx="64">
                  <c:v>-3.1075395550660199</c:v>
                </c:pt>
                <c:pt idx="65">
                  <c:v>-3.06790034406123</c:v>
                </c:pt>
                <c:pt idx="66">
                  <c:v>-2.9535616043949502</c:v>
                </c:pt>
                <c:pt idx="67">
                  <c:v>-2.86562248034536</c:v>
                </c:pt>
                <c:pt idx="68">
                  <c:v>-2.6923895865957901</c:v>
                </c:pt>
                <c:pt idx="69">
                  <c:v>-2.5138412223779198</c:v>
                </c:pt>
                <c:pt idx="70">
                  <c:v>-2.3641093941495499</c:v>
                </c:pt>
                <c:pt idx="71">
                  <c:v>-2.1514375671340802</c:v>
                </c:pt>
                <c:pt idx="72">
                  <c:v>-2.03435573081437</c:v>
                </c:pt>
                <c:pt idx="73">
                  <c:v>-1.9653480359361399</c:v>
                </c:pt>
                <c:pt idx="74">
                  <c:v>-1.8907688441321699</c:v>
                </c:pt>
                <c:pt idx="75">
                  <c:v>-1.8288687013493199</c:v>
                </c:pt>
                <c:pt idx="76">
                  <c:v>-1.78183209466935</c:v>
                </c:pt>
                <c:pt idx="77">
                  <c:v>-1.7914615308105499</c:v>
                </c:pt>
                <c:pt idx="78">
                  <c:v>-1.8233276655528099</c:v>
                </c:pt>
                <c:pt idx="79">
                  <c:v>-1.82127807883696</c:v>
                </c:pt>
                <c:pt idx="80">
                  <c:v>-1.89842306973549</c:v>
                </c:pt>
                <c:pt idx="81">
                  <c:v>-1.84180113100944</c:v>
                </c:pt>
                <c:pt idx="82">
                  <c:v>-1.72677877929253</c:v>
                </c:pt>
                <c:pt idx="83">
                  <c:v>-1.59748172826135</c:v>
                </c:pt>
                <c:pt idx="84">
                  <c:v>-1.42600750507291</c:v>
                </c:pt>
                <c:pt idx="85">
                  <c:v>-1.25915147502742</c:v>
                </c:pt>
                <c:pt idx="86">
                  <c:v>-1.07156719049071</c:v>
                </c:pt>
                <c:pt idx="87">
                  <c:v>-0.898014364054467</c:v>
                </c:pt>
                <c:pt idx="88">
                  <c:v>-0.73606567020019498</c:v>
                </c:pt>
                <c:pt idx="89">
                  <c:v>-0.545103164208808</c:v>
                </c:pt>
                <c:pt idx="90">
                  <c:v>-0.36549979554888101</c:v>
                </c:pt>
                <c:pt idx="91">
                  <c:v>-0.200767611605325</c:v>
                </c:pt>
                <c:pt idx="92">
                  <c:v>-2.56024680726901E-2</c:v>
                </c:pt>
                <c:pt idx="93">
                  <c:v>2.80102556821301E-2</c:v>
                </c:pt>
                <c:pt idx="94">
                  <c:v>0.14969350278214599</c:v>
                </c:pt>
                <c:pt idx="95">
                  <c:v>0.25032239780006599</c:v>
                </c:pt>
                <c:pt idx="96">
                  <c:v>0.36862849439992901</c:v>
                </c:pt>
                <c:pt idx="97">
                  <c:v>0.443540199726704</c:v>
                </c:pt>
                <c:pt idx="98">
                  <c:v>0.49985337180577799</c:v>
                </c:pt>
                <c:pt idx="99">
                  <c:v>0.60607723233732103</c:v>
                </c:pt>
                <c:pt idx="100">
                  <c:v>0.70731605891819704</c:v>
                </c:pt>
                <c:pt idx="101">
                  <c:v>0.81645555580731599</c:v>
                </c:pt>
                <c:pt idx="102">
                  <c:v>0.93772691338866698</c:v>
                </c:pt>
                <c:pt idx="103">
                  <c:v>1.0210136723241401</c:v>
                </c:pt>
                <c:pt idx="104">
                  <c:v>1.0692549808904599</c:v>
                </c:pt>
                <c:pt idx="105">
                  <c:v>1.2039229306249499</c:v>
                </c:pt>
                <c:pt idx="106">
                  <c:v>1.1337553671707401</c:v>
                </c:pt>
                <c:pt idx="107">
                  <c:v>1.11236417527353</c:v>
                </c:pt>
                <c:pt idx="108">
                  <c:v>1.1398565013276001</c:v>
                </c:pt>
                <c:pt idx="109">
                  <c:v>1.18578762308918</c:v>
                </c:pt>
                <c:pt idx="110">
                  <c:v>1.2694294986547301</c:v>
                </c:pt>
                <c:pt idx="111">
                  <c:v>1.2794850724474101</c:v>
                </c:pt>
                <c:pt idx="112">
                  <c:v>1.29981122901315</c:v>
                </c:pt>
                <c:pt idx="113">
                  <c:v>1.28315282950767</c:v>
                </c:pt>
                <c:pt idx="114">
                  <c:v>1.2720441328266401</c:v>
                </c:pt>
                <c:pt idx="115">
                  <c:v>1.28217672975324</c:v>
                </c:pt>
                <c:pt idx="116">
                  <c:v>1.3621071137371701</c:v>
                </c:pt>
                <c:pt idx="117">
                  <c:v>1.3401985027177501</c:v>
                </c:pt>
                <c:pt idx="118">
                  <c:v>1.45212202954597</c:v>
                </c:pt>
                <c:pt idx="119">
                  <c:v>1.49896357051241</c:v>
                </c:pt>
                <c:pt idx="120">
                  <c:v>1.44306317295259</c:v>
                </c:pt>
                <c:pt idx="121">
                  <c:v>1.40799821342359</c:v>
                </c:pt>
                <c:pt idx="122">
                  <c:v>1.3424089042585401</c:v>
                </c:pt>
                <c:pt idx="123">
                  <c:v>1.33946056234083</c:v>
                </c:pt>
                <c:pt idx="124">
                  <c:v>1.33758941242092</c:v>
                </c:pt>
                <c:pt idx="125">
                  <c:v>1.34937340397735</c:v>
                </c:pt>
                <c:pt idx="126">
                  <c:v>1.34028461886352</c:v>
                </c:pt>
                <c:pt idx="127">
                  <c:v>1.3254845323047</c:v>
                </c:pt>
              </c:numCache>
            </c:numRef>
          </c:val>
          <c:smooth val="0"/>
        </c:ser>
        <c:ser>
          <c:idx val="1"/>
          <c:order val="1"/>
          <c:tx>
            <c:strRef>
              <c:f>Sheet1!$C$1</c:f>
              <c:strCache>
                <c:ptCount val="1"/>
                <c:pt idx="0">
                  <c:v>Demand % Change</c:v>
                </c:pt>
              </c:strCache>
            </c:strRef>
          </c:tx>
          <c:spPr>
            <a:ln w="44450">
              <a:solidFill>
                <a:srgbClr val="00558C"/>
              </a:solidFill>
            </a:ln>
          </c:spPr>
          <c:marker>
            <c:symbol val="none"/>
          </c:marker>
          <c:dPt>
            <c:idx val="38"/>
            <c:bubble3D val="0"/>
          </c:dPt>
          <c:cat>
            <c:numRef>
              <c:f>Sheet1!$A$2:$A$129</c:f>
              <c:numCache>
                <c:formatCode>General</c:formatCode>
                <c:ptCount val="128"/>
                <c:pt idx="0">
                  <c:v>2006</c:v>
                </c:pt>
                <c:pt idx="12">
                  <c:v>2007</c:v>
                </c:pt>
                <c:pt idx="24">
                  <c:v>2008</c:v>
                </c:pt>
                <c:pt idx="36">
                  <c:v>2009</c:v>
                </c:pt>
                <c:pt idx="48">
                  <c:v>2010</c:v>
                </c:pt>
                <c:pt idx="60">
                  <c:v>2011</c:v>
                </c:pt>
                <c:pt idx="72">
                  <c:v>2012</c:v>
                </c:pt>
                <c:pt idx="84">
                  <c:v>2013</c:v>
                </c:pt>
                <c:pt idx="96">
                  <c:v>2014</c:v>
                </c:pt>
                <c:pt idx="108">
                  <c:v>2015</c:v>
                </c:pt>
                <c:pt idx="120">
                  <c:v>2016</c:v>
                </c:pt>
              </c:numCache>
            </c:numRef>
          </c:cat>
          <c:val>
            <c:numRef>
              <c:f>Sheet1!$C$2:$C$129</c:f>
              <c:numCache>
                <c:formatCode>_(#,##0.0_);_(\-#,##0.0_)</c:formatCode>
                <c:ptCount val="128"/>
                <c:pt idx="0">
                  <c:v>1.6121588329779299</c:v>
                </c:pt>
                <c:pt idx="1">
                  <c:v>1.9901337041606399</c:v>
                </c:pt>
                <c:pt idx="2">
                  <c:v>1.94182360283524</c:v>
                </c:pt>
                <c:pt idx="3">
                  <c:v>2.40661362924777</c:v>
                </c:pt>
                <c:pt idx="4">
                  <c:v>2.5380000969914702</c:v>
                </c:pt>
                <c:pt idx="5">
                  <c:v>1.8003947658203101</c:v>
                </c:pt>
                <c:pt idx="6">
                  <c:v>0.84385893513803101</c:v>
                </c:pt>
                <c:pt idx="7">
                  <c:v>0.56148775715128096</c:v>
                </c:pt>
                <c:pt idx="8">
                  <c:v>-0.22233951798740001</c:v>
                </c:pt>
                <c:pt idx="9">
                  <c:v>-0.47017573092182702</c:v>
                </c:pt>
                <c:pt idx="10">
                  <c:v>-0.98786028525957004</c:v>
                </c:pt>
                <c:pt idx="11">
                  <c:v>-1.2210315537760399</c:v>
                </c:pt>
                <c:pt idx="12">
                  <c:v>-1.53582110143485</c:v>
                </c:pt>
                <c:pt idx="13">
                  <c:v>-2.3239506295931398</c:v>
                </c:pt>
                <c:pt idx="14">
                  <c:v>-2.9647411106908601</c:v>
                </c:pt>
                <c:pt idx="15">
                  <c:v>-3.4837211821682299</c:v>
                </c:pt>
                <c:pt idx="16">
                  <c:v>-4.4301156768285397</c:v>
                </c:pt>
                <c:pt idx="17">
                  <c:v>-4.8308166255950704</c:v>
                </c:pt>
                <c:pt idx="18">
                  <c:v>-4.31966154777309</c:v>
                </c:pt>
                <c:pt idx="19">
                  <c:v>-3.4073334369141999</c:v>
                </c:pt>
                <c:pt idx="20">
                  <c:v>-2.8317325815034202</c:v>
                </c:pt>
                <c:pt idx="21">
                  <c:v>-2.0715276530364499</c:v>
                </c:pt>
                <c:pt idx="22">
                  <c:v>-1.8319217662414</c:v>
                </c:pt>
                <c:pt idx="23">
                  <c:v>-1.61454325029214</c:v>
                </c:pt>
                <c:pt idx="24">
                  <c:v>-1.5748697028736101</c:v>
                </c:pt>
                <c:pt idx="25">
                  <c:v>-1.2094441561993501</c:v>
                </c:pt>
                <c:pt idx="26">
                  <c:v>-0.87372646327509995</c:v>
                </c:pt>
                <c:pt idx="27">
                  <c:v>-0.73587301510303504</c:v>
                </c:pt>
                <c:pt idx="28">
                  <c:v>-0.41472096854287599</c:v>
                </c:pt>
                <c:pt idx="29">
                  <c:v>-1.4170699311065901E-2</c:v>
                </c:pt>
                <c:pt idx="30">
                  <c:v>-0.137758319928586</c:v>
                </c:pt>
                <c:pt idx="31">
                  <c:v>-0.89550783470959605</c:v>
                </c:pt>
                <c:pt idx="32">
                  <c:v>-2.1795381769800501</c:v>
                </c:pt>
                <c:pt idx="33">
                  <c:v>-3.2441994434827301</c:v>
                </c:pt>
                <c:pt idx="34">
                  <c:v>-3.9518703718594401</c:v>
                </c:pt>
                <c:pt idx="35">
                  <c:v>-4.6108759280604001</c:v>
                </c:pt>
                <c:pt idx="36">
                  <c:v>-5.4062597793757101</c:v>
                </c:pt>
                <c:pt idx="37">
                  <c:v>-6.1072772188120998</c:v>
                </c:pt>
                <c:pt idx="38">
                  <c:v>-6.9023070050222</c:v>
                </c:pt>
                <c:pt idx="39">
                  <c:v>-7.7603323377392597</c:v>
                </c:pt>
                <c:pt idx="40">
                  <c:v>-8.24958852854372</c:v>
                </c:pt>
                <c:pt idx="41">
                  <c:v>-9.0712134837889593</c:v>
                </c:pt>
                <c:pt idx="42">
                  <c:v>-9.3773907868597597</c:v>
                </c:pt>
                <c:pt idx="43">
                  <c:v>-9.6158845532473904</c:v>
                </c:pt>
                <c:pt idx="44">
                  <c:v>-8.4635411510651704</c:v>
                </c:pt>
                <c:pt idx="45">
                  <c:v>-7.7414660244802302</c:v>
                </c:pt>
                <c:pt idx="46">
                  <c:v>-6.7510012079129504</c:v>
                </c:pt>
                <c:pt idx="47">
                  <c:v>-6.0330488718008297</c:v>
                </c:pt>
                <c:pt idx="48">
                  <c:v>-5.2254888003023501</c:v>
                </c:pt>
                <c:pt idx="49">
                  <c:v>-4.5167455317814502</c:v>
                </c:pt>
                <c:pt idx="50">
                  <c:v>-3.51487448177833</c:v>
                </c:pt>
                <c:pt idx="51">
                  <c:v>-2.6723005883530799</c:v>
                </c:pt>
                <c:pt idx="52">
                  <c:v>-2.2593705092180798</c:v>
                </c:pt>
                <c:pt idx="53">
                  <c:v>-1.38281732553672</c:v>
                </c:pt>
                <c:pt idx="54">
                  <c:v>-1.08390565502132</c:v>
                </c:pt>
                <c:pt idx="55">
                  <c:v>-0.95472886039351801</c:v>
                </c:pt>
                <c:pt idx="56">
                  <c:v>-1.6234922173942301</c:v>
                </c:pt>
                <c:pt idx="57">
                  <c:v>-2.2270468485150801</c:v>
                </c:pt>
                <c:pt idx="58">
                  <c:v>-3.0545964843746201</c:v>
                </c:pt>
                <c:pt idx="59">
                  <c:v>-3.2962322052629598</c:v>
                </c:pt>
                <c:pt idx="60">
                  <c:v>-3.4240399212295101</c:v>
                </c:pt>
                <c:pt idx="61">
                  <c:v>-3.1032031808318501</c:v>
                </c:pt>
                <c:pt idx="62">
                  <c:v>-2.8016908496162198</c:v>
                </c:pt>
                <c:pt idx="63">
                  <c:v>-2.3851345932058901</c:v>
                </c:pt>
                <c:pt idx="64">
                  <c:v>-1.7173413000540201</c:v>
                </c:pt>
                <c:pt idx="65">
                  <c:v>-1.40865625611698</c:v>
                </c:pt>
                <c:pt idx="66">
                  <c:v>-0.81579113541479797</c:v>
                </c:pt>
                <c:pt idx="67">
                  <c:v>-0.121161883564654</c:v>
                </c:pt>
                <c:pt idx="68">
                  <c:v>0.62754409603452899</c:v>
                </c:pt>
                <c:pt idx="69">
                  <c:v>1.3526985132613401</c:v>
                </c:pt>
                <c:pt idx="70">
                  <c:v>2.6707969020610198</c:v>
                </c:pt>
                <c:pt idx="71">
                  <c:v>3.23248062688968</c:v>
                </c:pt>
                <c:pt idx="72">
                  <c:v>4.1260994672754503</c:v>
                </c:pt>
                <c:pt idx="73">
                  <c:v>4.0410721507820897</c:v>
                </c:pt>
                <c:pt idx="74">
                  <c:v>3.7509423711048102</c:v>
                </c:pt>
                <c:pt idx="75">
                  <c:v>4.2689607748478897</c:v>
                </c:pt>
                <c:pt idx="76">
                  <c:v>4.4308143018471497</c:v>
                </c:pt>
                <c:pt idx="77">
                  <c:v>4.9374602723766499</c:v>
                </c:pt>
                <c:pt idx="78">
                  <c:v>4.8730361895066796</c:v>
                </c:pt>
                <c:pt idx="79">
                  <c:v>4.9271089740461598</c:v>
                </c:pt>
                <c:pt idx="80">
                  <c:v>4.8182087424167603</c:v>
                </c:pt>
                <c:pt idx="81">
                  <c:v>5.0529739813910703</c:v>
                </c:pt>
                <c:pt idx="82">
                  <c:v>4.5455652810431202</c:v>
                </c:pt>
                <c:pt idx="83">
                  <c:v>4.42785934075774</c:v>
                </c:pt>
                <c:pt idx="84">
                  <c:v>4.0059377872592599</c:v>
                </c:pt>
                <c:pt idx="85">
                  <c:v>4.0851341176668097</c:v>
                </c:pt>
                <c:pt idx="86">
                  <c:v>4.27842792153481</c:v>
                </c:pt>
                <c:pt idx="87">
                  <c:v>3.3710045997425402</c:v>
                </c:pt>
                <c:pt idx="88">
                  <c:v>3.0862019076244098</c:v>
                </c:pt>
                <c:pt idx="89">
                  <c:v>2.3181161101722001</c:v>
                </c:pt>
                <c:pt idx="90">
                  <c:v>1.8720596727062999</c:v>
                </c:pt>
                <c:pt idx="91">
                  <c:v>1.75693994711784</c:v>
                </c:pt>
                <c:pt idx="92">
                  <c:v>1.4116028669188101</c:v>
                </c:pt>
                <c:pt idx="93">
                  <c:v>1.00484774665287</c:v>
                </c:pt>
                <c:pt idx="94">
                  <c:v>1.17506018017228</c:v>
                </c:pt>
                <c:pt idx="95">
                  <c:v>1.28961762735471</c:v>
                </c:pt>
                <c:pt idx="96">
                  <c:v>1.4805032958539399</c:v>
                </c:pt>
                <c:pt idx="97">
                  <c:v>1.3780942124762801</c:v>
                </c:pt>
                <c:pt idx="98">
                  <c:v>1.0982641960189601</c:v>
                </c:pt>
                <c:pt idx="99">
                  <c:v>1.07455852422299</c:v>
                </c:pt>
                <c:pt idx="100">
                  <c:v>1.4998719362072901</c:v>
                </c:pt>
                <c:pt idx="101">
                  <c:v>1.8889385678658801</c:v>
                </c:pt>
                <c:pt idx="102">
                  <c:v>2.3775919900048299</c:v>
                </c:pt>
                <c:pt idx="103">
                  <c:v>2.5220171892460499</c:v>
                </c:pt>
                <c:pt idx="104">
                  <c:v>2.7536900156483402</c:v>
                </c:pt>
                <c:pt idx="105">
                  <c:v>3.3084801094345999</c:v>
                </c:pt>
                <c:pt idx="106">
                  <c:v>3.3629121505641399</c:v>
                </c:pt>
                <c:pt idx="107">
                  <c:v>3.3978782859416401</c:v>
                </c:pt>
                <c:pt idx="108">
                  <c:v>3.03562667287739</c:v>
                </c:pt>
                <c:pt idx="109">
                  <c:v>3.3658923670475298</c:v>
                </c:pt>
                <c:pt idx="110">
                  <c:v>3.75577360499208</c:v>
                </c:pt>
                <c:pt idx="111">
                  <c:v>4.5840376254369</c:v>
                </c:pt>
                <c:pt idx="112">
                  <c:v>4.1072177086910999</c:v>
                </c:pt>
                <c:pt idx="113">
                  <c:v>4.07054579059026</c:v>
                </c:pt>
                <c:pt idx="114">
                  <c:v>4.1059179873976399</c:v>
                </c:pt>
                <c:pt idx="115">
                  <c:v>3.8057632524493901</c:v>
                </c:pt>
                <c:pt idx="116">
                  <c:v>4.0906277392640096</c:v>
                </c:pt>
                <c:pt idx="117">
                  <c:v>3.63753480798586</c:v>
                </c:pt>
                <c:pt idx="118">
                  <c:v>3.1593026715522199</c:v>
                </c:pt>
                <c:pt idx="119">
                  <c:v>2.7820185213996198</c:v>
                </c:pt>
                <c:pt idx="120">
                  <c:v>2.6560083549372902</c:v>
                </c:pt>
                <c:pt idx="121">
                  <c:v>1.9723408640033</c:v>
                </c:pt>
                <c:pt idx="122">
                  <c:v>1.2873235166580299</c:v>
                </c:pt>
                <c:pt idx="123">
                  <c:v>0.600477828367876</c:v>
                </c:pt>
                <c:pt idx="124">
                  <c:v>0.37433977981566602</c:v>
                </c:pt>
                <c:pt idx="125">
                  <c:v>-0.27114998406353502</c:v>
                </c:pt>
                <c:pt idx="126">
                  <c:v>-1.02657230307313</c:v>
                </c:pt>
                <c:pt idx="127">
                  <c:v>-1.14120339273305</c:v>
                </c:pt>
              </c:numCache>
            </c:numRef>
          </c:val>
          <c:smooth val="0"/>
        </c:ser>
        <c:dLbls>
          <c:showLegendKey val="0"/>
          <c:showVal val="0"/>
          <c:showCatName val="0"/>
          <c:showSerName val="0"/>
          <c:showPercent val="0"/>
          <c:showBubbleSize val="0"/>
        </c:dLbls>
        <c:marker val="1"/>
        <c:smooth val="0"/>
        <c:axId val="42642432"/>
        <c:axId val="37881536"/>
      </c:lineChart>
      <c:catAx>
        <c:axId val="42642432"/>
        <c:scaling>
          <c:orientation val="minMax"/>
        </c:scaling>
        <c:delete val="0"/>
        <c:axPos val="b"/>
        <c:numFmt formatCode="General" sourceLinked="1"/>
        <c:majorTickMark val="out"/>
        <c:minorTickMark val="none"/>
        <c:tickLblPos val="low"/>
        <c:spPr>
          <a:ln>
            <a:solidFill>
              <a:schemeClr val="tx1"/>
            </a:solidFill>
          </a:ln>
        </c:spPr>
        <c:txPr>
          <a:bodyPr/>
          <a:lstStyle/>
          <a:p>
            <a:pPr>
              <a:defRPr sz="1600"/>
            </a:pPr>
            <a:endParaRPr lang="en-US"/>
          </a:p>
        </c:txPr>
        <c:crossAx val="37881536"/>
        <c:crosses val="autoZero"/>
        <c:auto val="1"/>
        <c:lblAlgn val="ctr"/>
        <c:lblOffset val="100"/>
        <c:tickLblSkip val="24"/>
        <c:tickMarkSkip val="24"/>
        <c:noMultiLvlLbl val="0"/>
      </c:catAx>
      <c:valAx>
        <c:axId val="37881536"/>
        <c:scaling>
          <c:orientation val="minMax"/>
        </c:scaling>
        <c:delete val="0"/>
        <c:axPos val="l"/>
        <c:numFmt formatCode="#,##0" sourceLinked="0"/>
        <c:majorTickMark val="out"/>
        <c:minorTickMark val="none"/>
        <c:tickLblPos val="nextTo"/>
        <c:spPr>
          <a:ln>
            <a:solidFill>
              <a:schemeClr val="tx1"/>
            </a:solidFill>
          </a:ln>
        </c:spPr>
        <c:crossAx val="42642432"/>
        <c:crosses val="autoZero"/>
        <c:crossBetween val="between"/>
      </c:valAx>
      <c:spPr>
        <a:noFill/>
        <a:ln w="25400">
          <a:noFill/>
        </a:ln>
      </c:spPr>
    </c:plotArea>
    <c:legend>
      <c:legendPos val="t"/>
      <c:layout>
        <c:manualLayout>
          <c:xMode val="edge"/>
          <c:yMode val="edge"/>
          <c:x val="0.41520925793366736"/>
          <c:y val="0.75170286903792194"/>
          <c:w val="0.56329627199377863"/>
          <c:h val="7.3792893943820603E-2"/>
        </c:manualLayout>
      </c:layout>
      <c:overlay val="0"/>
      <c:spPr>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354257801108188E-2"/>
          <c:y val="4.1203703703703701E-2"/>
          <c:w val="0.86460242984875657"/>
          <c:h val="0.85025979391464968"/>
        </c:manualLayout>
      </c:layout>
      <c:lineChart>
        <c:grouping val="standard"/>
        <c:varyColors val="0"/>
        <c:ser>
          <c:idx val="0"/>
          <c:order val="0"/>
          <c:tx>
            <c:strRef>
              <c:f>Sheet1!$B$1</c:f>
              <c:strCache>
                <c:ptCount val="1"/>
                <c:pt idx="0">
                  <c:v>Occ % Chg</c:v>
                </c:pt>
              </c:strCache>
            </c:strRef>
          </c:tx>
          <c:spPr>
            <a:ln w="44450">
              <a:solidFill>
                <a:srgbClr val="009CDE"/>
              </a:solidFill>
            </a:ln>
          </c:spPr>
          <c:marker>
            <c:symbol val="none"/>
          </c:marker>
          <c:cat>
            <c:numRef>
              <c:f>Sheet1!$A$2:$A$129</c:f>
              <c:numCache>
                <c:formatCode>General</c:formatCode>
                <c:ptCount val="128"/>
                <c:pt idx="0">
                  <c:v>2006</c:v>
                </c:pt>
                <c:pt idx="12">
                  <c:v>2007</c:v>
                </c:pt>
                <c:pt idx="24">
                  <c:v>2008</c:v>
                </c:pt>
                <c:pt idx="36">
                  <c:v>2009</c:v>
                </c:pt>
                <c:pt idx="48">
                  <c:v>2010</c:v>
                </c:pt>
                <c:pt idx="60">
                  <c:v>2011</c:v>
                </c:pt>
                <c:pt idx="72">
                  <c:v>2012</c:v>
                </c:pt>
                <c:pt idx="84">
                  <c:v>2013</c:v>
                </c:pt>
                <c:pt idx="96">
                  <c:v>2014</c:v>
                </c:pt>
                <c:pt idx="108">
                  <c:v>2015</c:v>
                </c:pt>
                <c:pt idx="120">
                  <c:v>2016</c:v>
                </c:pt>
              </c:numCache>
            </c:numRef>
          </c:cat>
          <c:val>
            <c:numRef>
              <c:f>Sheet1!$B$2:$B$129</c:f>
              <c:numCache>
                <c:formatCode>_(#,##0.0_);_(\-#,##0.0_)</c:formatCode>
                <c:ptCount val="128"/>
                <c:pt idx="0">
                  <c:v>0.90467002187745904</c:v>
                </c:pt>
                <c:pt idx="1">
                  <c:v>1.2193596416224599</c:v>
                </c:pt>
                <c:pt idx="2">
                  <c:v>1.11642099004137</c:v>
                </c:pt>
                <c:pt idx="3">
                  <c:v>1.4942703639853401</c:v>
                </c:pt>
                <c:pt idx="4">
                  <c:v>1.48959359293236</c:v>
                </c:pt>
                <c:pt idx="5">
                  <c:v>0.72472636224204001</c:v>
                </c:pt>
                <c:pt idx="6">
                  <c:v>-0.23956922230366601</c:v>
                </c:pt>
                <c:pt idx="7">
                  <c:v>-0.47043098446173798</c:v>
                </c:pt>
                <c:pt idx="8">
                  <c:v>-1.1622698853369899</c:v>
                </c:pt>
                <c:pt idx="9">
                  <c:v>-1.3018679678252401</c:v>
                </c:pt>
                <c:pt idx="10">
                  <c:v>-1.7491594646836199</c:v>
                </c:pt>
                <c:pt idx="11">
                  <c:v>-1.90324384980024</c:v>
                </c:pt>
                <c:pt idx="12">
                  <c:v>-2.2374129128571001</c:v>
                </c:pt>
                <c:pt idx="13">
                  <c:v>-3.04763269898115</c:v>
                </c:pt>
                <c:pt idx="14">
                  <c:v>-3.7658135874182999</c:v>
                </c:pt>
                <c:pt idx="15">
                  <c:v>-4.3362541300484203</c:v>
                </c:pt>
                <c:pt idx="16">
                  <c:v>-5.26727592942109</c:v>
                </c:pt>
                <c:pt idx="17">
                  <c:v>-5.7389966284299696</c:v>
                </c:pt>
                <c:pt idx="18">
                  <c:v>-5.3089086432077099</c:v>
                </c:pt>
                <c:pt idx="19">
                  <c:v>-4.5190269930232496</c:v>
                </c:pt>
                <c:pt idx="20">
                  <c:v>-4.0382742410548502</c:v>
                </c:pt>
                <c:pt idx="21">
                  <c:v>-3.4288552737686699</c:v>
                </c:pt>
                <c:pt idx="22">
                  <c:v>-3.3477099068260898</c:v>
                </c:pt>
                <c:pt idx="23">
                  <c:v>-3.2892625567139699</c:v>
                </c:pt>
                <c:pt idx="24">
                  <c:v>-3.21380317990744</c:v>
                </c:pt>
                <c:pt idx="25">
                  <c:v>-2.8370615040118801</c:v>
                </c:pt>
                <c:pt idx="26">
                  <c:v>-2.4295745124161598</c:v>
                </c:pt>
                <c:pt idx="27">
                  <c:v>-2.23316190470549</c:v>
                </c:pt>
                <c:pt idx="28">
                  <c:v>-1.87777991021623</c:v>
                </c:pt>
                <c:pt idx="29">
                  <c:v>-1.48507935962752</c:v>
                </c:pt>
                <c:pt idx="30">
                  <c:v>-1.6360752636934599</c:v>
                </c:pt>
                <c:pt idx="31">
                  <c:v>-2.4309062378512798</c:v>
                </c:pt>
                <c:pt idx="32">
                  <c:v>-3.7640570055340601</c:v>
                </c:pt>
                <c:pt idx="33">
                  <c:v>-4.8097273338214803</c:v>
                </c:pt>
                <c:pt idx="34">
                  <c:v>-5.4695738749379004</c:v>
                </c:pt>
                <c:pt idx="35">
                  <c:v>-6.0745506762683901</c:v>
                </c:pt>
                <c:pt idx="36">
                  <c:v>-6.9362245441690602</c:v>
                </c:pt>
                <c:pt idx="37">
                  <c:v>-7.6766517264060203</c:v>
                </c:pt>
                <c:pt idx="38">
                  <c:v>-8.5172887824562302</c:v>
                </c:pt>
                <c:pt idx="39">
                  <c:v>-9.3951970221077197</c:v>
                </c:pt>
                <c:pt idx="40">
                  <c:v>-9.8669985701820693</c:v>
                </c:pt>
                <c:pt idx="41">
                  <c:v>-10.5178111643979</c:v>
                </c:pt>
                <c:pt idx="42">
                  <c:v>-10.636635068023701</c:v>
                </c:pt>
                <c:pt idx="43">
                  <c:v>-10.615271948301199</c:v>
                </c:pt>
                <c:pt idx="44">
                  <c:v>-9.1707018394564201</c:v>
                </c:pt>
                <c:pt idx="45">
                  <c:v>-8.1631230364834195</c:v>
                </c:pt>
                <c:pt idx="46">
                  <c:v>-6.90797981313204</c:v>
                </c:pt>
                <c:pt idx="47">
                  <c:v>-5.9243708116922003</c:v>
                </c:pt>
                <c:pt idx="48">
                  <c:v>-4.7567035890764302</c:v>
                </c:pt>
                <c:pt idx="49">
                  <c:v>-3.6885834924309102</c:v>
                </c:pt>
                <c:pt idx="50">
                  <c:v>-2.3015984810877002</c:v>
                </c:pt>
                <c:pt idx="51">
                  <c:v>-1.09659530540183</c:v>
                </c:pt>
                <c:pt idx="52">
                  <c:v>-0.37215220289157602</c:v>
                </c:pt>
                <c:pt idx="53">
                  <c:v>0.69959158461345206</c:v>
                </c:pt>
                <c:pt idx="54">
                  <c:v>1.2128115095566601</c:v>
                </c:pt>
                <c:pt idx="55">
                  <c:v>1.4770258648674299</c:v>
                </c:pt>
                <c:pt idx="56">
                  <c:v>0.89322538525114503</c:v>
                </c:pt>
                <c:pt idx="57">
                  <c:v>0.40921033394319101</c:v>
                </c:pt>
                <c:pt idx="58">
                  <c:v>-0.28864471084649901</c:v>
                </c:pt>
                <c:pt idx="59">
                  <c:v>-0.32222102765096899</c:v>
                </c:pt>
                <c:pt idx="60">
                  <c:v>-0.339786633240097</c:v>
                </c:pt>
                <c:pt idx="61">
                  <c:v>1.0460605171252401E-2</c:v>
                </c:pt>
                <c:pt idx="62">
                  <c:v>0.33593888231531499</c:v>
                </c:pt>
                <c:pt idx="63">
                  <c:v>0.77184288905724796</c:v>
                </c:pt>
                <c:pt idx="64">
                  <c:v>1.4347847589256599</c:v>
                </c:pt>
                <c:pt idx="65">
                  <c:v>1.7117591528851099</c:v>
                </c:pt>
                <c:pt idx="66">
                  <c:v>2.2028324834195798</c:v>
                </c:pt>
                <c:pt idx="67">
                  <c:v>2.82542665826564</c:v>
                </c:pt>
                <c:pt idx="68">
                  <c:v>3.4117924266414801</c:v>
                </c:pt>
                <c:pt idx="69">
                  <c:v>3.9662448332376301</c:v>
                </c:pt>
                <c:pt idx="70">
                  <c:v>5.1568191419855598</c:v>
                </c:pt>
                <c:pt idx="71">
                  <c:v>5.5022966716733102</c:v>
                </c:pt>
                <c:pt idx="72">
                  <c:v>6.2883832837993703</c:v>
                </c:pt>
                <c:pt idx="73">
                  <c:v>6.1268337943607802</c:v>
                </c:pt>
                <c:pt idx="74">
                  <c:v>5.7504387189355297</c:v>
                </c:pt>
                <c:pt idx="75">
                  <c:v>6.2114283451076302</c:v>
                </c:pt>
                <c:pt idx="76">
                  <c:v>6.3253535766465099</c:v>
                </c:pt>
                <c:pt idx="77">
                  <c:v>6.8516667777295597</c:v>
                </c:pt>
                <c:pt idx="78">
                  <c:v>6.8207280770810499</c:v>
                </c:pt>
                <c:pt idx="79">
                  <c:v>6.8735739484386897</c:v>
                </c:pt>
                <c:pt idx="80">
                  <c:v>6.8466094249705796</c:v>
                </c:pt>
                <c:pt idx="81">
                  <c:v>7.0241459112374303</c:v>
                </c:pt>
                <c:pt idx="82">
                  <c:v>6.38255669491984</c:v>
                </c:pt>
                <c:pt idx="83">
                  <c:v>6.1231573895091804</c:v>
                </c:pt>
                <c:pt idx="84">
                  <c:v>5.5105258038642697</c:v>
                </c:pt>
                <c:pt idx="85">
                  <c:v>5.4124363650192899</c:v>
                </c:pt>
                <c:pt idx="86">
                  <c:v>5.4079448749857004</c:v>
                </c:pt>
                <c:pt idx="87">
                  <c:v>4.3077027532822596</c:v>
                </c:pt>
                <c:pt idx="88">
                  <c:v>3.8506106005483298</c:v>
                </c:pt>
                <c:pt idx="89">
                  <c:v>2.8789123165131199</c:v>
                </c:pt>
                <c:pt idx="90">
                  <c:v>2.24576774477082</c:v>
                </c:pt>
                <c:pt idx="91">
                  <c:v>1.9616459083615401</c:v>
                </c:pt>
                <c:pt idx="92">
                  <c:v>1.4375733892595</c:v>
                </c:pt>
                <c:pt idx="93">
                  <c:v>0.97656395291063702</c:v>
                </c:pt>
                <c:pt idx="94">
                  <c:v>1.02383406431658</c:v>
                </c:pt>
                <c:pt idx="95">
                  <c:v>1.0367001369139299</c:v>
                </c:pt>
                <c:pt idx="96">
                  <c:v>1.1077911675519601</c:v>
                </c:pt>
                <c:pt idx="97">
                  <c:v>0.93042719411449604</c:v>
                </c:pt>
                <c:pt idx="98">
                  <c:v>0.59543452466475799</c:v>
                </c:pt>
                <c:pt idx="99">
                  <c:v>0.46565903847316897</c:v>
                </c:pt>
                <c:pt idx="100">
                  <c:v>0.78698937505733702</c:v>
                </c:pt>
                <c:pt idx="101">
                  <c:v>1.0637975776334401</c:v>
                </c:pt>
                <c:pt idx="102">
                  <c:v>1.4264885099420399</c:v>
                </c:pt>
                <c:pt idx="103">
                  <c:v>1.4858329592599699</c:v>
                </c:pt>
                <c:pt idx="104">
                  <c:v>1.6666146743402399</c:v>
                </c:pt>
                <c:pt idx="105">
                  <c:v>2.0795213444960101</c:v>
                </c:pt>
                <c:pt idx="106">
                  <c:v>2.2041669226069298</c:v>
                </c:pt>
                <c:pt idx="107">
                  <c:v>2.26037055834861</c:v>
                </c:pt>
                <c:pt idx="108">
                  <c:v>1.8744046483048999</c:v>
                </c:pt>
                <c:pt idx="109">
                  <c:v>2.1545562822311499</c:v>
                </c:pt>
                <c:pt idx="110">
                  <c:v>2.4551773606766099</c:v>
                </c:pt>
                <c:pt idx="111">
                  <c:v>3.2628054443855699</c:v>
                </c:pt>
                <c:pt idx="112">
                  <c:v>2.7713837228493001</c:v>
                </c:pt>
                <c:pt idx="113">
                  <c:v>2.7520795741564901</c:v>
                </c:pt>
                <c:pt idx="114">
                  <c:v>2.7982785168769202</c:v>
                </c:pt>
                <c:pt idx="115">
                  <c:v>2.4916393033591002</c:v>
                </c:pt>
                <c:pt idx="116">
                  <c:v>2.6918546814197502</c:v>
                </c:pt>
                <c:pt idx="117">
                  <c:v>2.26695461348094</c:v>
                </c:pt>
                <c:pt idx="118">
                  <c:v>1.6827451292828199</c:v>
                </c:pt>
                <c:pt idx="119">
                  <c:v>1.26410645562489</c:v>
                </c:pt>
                <c:pt idx="120">
                  <c:v>1.1956906111132699</c:v>
                </c:pt>
                <c:pt idx="121">
                  <c:v>0.55650704137950702</c:v>
                </c:pt>
                <c:pt idx="122">
                  <c:v>-5.4355711686850397E-2</c:v>
                </c:pt>
                <c:pt idx="123">
                  <c:v>-0.72921518416644304</c:v>
                </c:pt>
                <c:pt idx="124">
                  <c:v>-0.95053537210663996</c:v>
                </c:pt>
                <c:pt idx="125">
                  <c:v>-1.59894761419146</c:v>
                </c:pt>
                <c:pt idx="126">
                  <c:v>-2.3355538528812199</c:v>
                </c:pt>
                <c:pt idx="127">
                  <c:v>-2.4344200636428499</c:v>
                </c:pt>
              </c:numCache>
            </c:numRef>
          </c:val>
          <c:smooth val="0"/>
        </c:ser>
        <c:ser>
          <c:idx val="1"/>
          <c:order val="1"/>
          <c:tx>
            <c:strRef>
              <c:f>Sheet1!$C$1</c:f>
              <c:strCache>
                <c:ptCount val="1"/>
                <c:pt idx="0">
                  <c:v>ADR % Chg</c:v>
                </c:pt>
              </c:strCache>
            </c:strRef>
          </c:tx>
          <c:spPr>
            <a:ln w="44450">
              <a:solidFill>
                <a:schemeClr val="accent6"/>
              </a:solidFill>
            </a:ln>
          </c:spPr>
          <c:marker>
            <c:symbol val="none"/>
          </c:marker>
          <c:cat>
            <c:numRef>
              <c:f>Sheet1!$A$2:$A$129</c:f>
              <c:numCache>
                <c:formatCode>General</c:formatCode>
                <c:ptCount val="128"/>
                <c:pt idx="0">
                  <c:v>2006</c:v>
                </c:pt>
                <c:pt idx="12">
                  <c:v>2007</c:v>
                </c:pt>
                <c:pt idx="24">
                  <c:v>2008</c:v>
                </c:pt>
                <c:pt idx="36">
                  <c:v>2009</c:v>
                </c:pt>
                <c:pt idx="48">
                  <c:v>2010</c:v>
                </c:pt>
                <c:pt idx="60">
                  <c:v>2011</c:v>
                </c:pt>
                <c:pt idx="72">
                  <c:v>2012</c:v>
                </c:pt>
                <c:pt idx="84">
                  <c:v>2013</c:v>
                </c:pt>
                <c:pt idx="96">
                  <c:v>2014</c:v>
                </c:pt>
                <c:pt idx="108">
                  <c:v>2015</c:v>
                </c:pt>
                <c:pt idx="120">
                  <c:v>2016</c:v>
                </c:pt>
              </c:numCache>
            </c:numRef>
          </c:cat>
          <c:val>
            <c:numRef>
              <c:f>Sheet1!$C$2:$C$129</c:f>
              <c:numCache>
                <c:formatCode>_(#,##0.0_);_(\-#,##0.0_)</c:formatCode>
                <c:ptCount val="128"/>
                <c:pt idx="0">
                  <c:v>8.4973301385344406</c:v>
                </c:pt>
                <c:pt idx="1">
                  <c:v>8.2816282418797798</c:v>
                </c:pt>
                <c:pt idx="2">
                  <c:v>7.6163127286736003</c:v>
                </c:pt>
                <c:pt idx="3">
                  <c:v>7.24782588077949</c:v>
                </c:pt>
                <c:pt idx="4">
                  <c:v>7.2167940854220296</c:v>
                </c:pt>
                <c:pt idx="5">
                  <c:v>6.6531903813901696</c:v>
                </c:pt>
                <c:pt idx="6">
                  <c:v>6.4500102024984898</c:v>
                </c:pt>
                <c:pt idx="7">
                  <c:v>6.6934918683076399</c:v>
                </c:pt>
                <c:pt idx="8">
                  <c:v>7.1372130845303596</c:v>
                </c:pt>
                <c:pt idx="9">
                  <c:v>7.5450450683505501</c:v>
                </c:pt>
                <c:pt idx="10">
                  <c:v>7.5249314029855903</c:v>
                </c:pt>
                <c:pt idx="11">
                  <c:v>7.5376813603616597</c:v>
                </c:pt>
                <c:pt idx="12">
                  <c:v>7.3729816278928997</c:v>
                </c:pt>
                <c:pt idx="13">
                  <c:v>7.2070512910966604</c:v>
                </c:pt>
                <c:pt idx="14">
                  <c:v>7.0440403093213604</c:v>
                </c:pt>
                <c:pt idx="15">
                  <c:v>7.3563399667367202</c:v>
                </c:pt>
                <c:pt idx="16">
                  <c:v>7.3564027729581998</c:v>
                </c:pt>
                <c:pt idx="17">
                  <c:v>8.1251101783239701</c:v>
                </c:pt>
                <c:pt idx="18">
                  <c:v>8.3550922717729605</c:v>
                </c:pt>
                <c:pt idx="19">
                  <c:v>8.4340895821535593</c:v>
                </c:pt>
                <c:pt idx="20">
                  <c:v>8.1948977993945196</c:v>
                </c:pt>
                <c:pt idx="21">
                  <c:v>7.9167940621628103</c:v>
                </c:pt>
                <c:pt idx="22">
                  <c:v>8.3825749626688495</c:v>
                </c:pt>
                <c:pt idx="23">
                  <c:v>8.7772355728824696</c:v>
                </c:pt>
                <c:pt idx="24">
                  <c:v>9.2457333560418995</c:v>
                </c:pt>
                <c:pt idx="25">
                  <c:v>8.9320923605485696</c:v>
                </c:pt>
                <c:pt idx="26">
                  <c:v>9.0896950847504403</c:v>
                </c:pt>
                <c:pt idx="27">
                  <c:v>7.1514672310756202</c:v>
                </c:pt>
                <c:pt idx="28">
                  <c:v>6.4515946815049903</c:v>
                </c:pt>
                <c:pt idx="29">
                  <c:v>5.1141378317792201</c:v>
                </c:pt>
                <c:pt idx="30">
                  <c:v>3.9520546576717499</c:v>
                </c:pt>
                <c:pt idx="31">
                  <c:v>2.8995439554309099</c:v>
                </c:pt>
                <c:pt idx="32">
                  <c:v>2.7641005545711899</c:v>
                </c:pt>
                <c:pt idx="33">
                  <c:v>2.2327116922036998</c:v>
                </c:pt>
                <c:pt idx="34">
                  <c:v>0.77892780215431301</c:v>
                </c:pt>
                <c:pt idx="35">
                  <c:v>-0.99749686415663796</c:v>
                </c:pt>
                <c:pt idx="36">
                  <c:v>-3.2526925602037799</c:v>
                </c:pt>
                <c:pt idx="37">
                  <c:v>-5.3732965947703999</c:v>
                </c:pt>
                <c:pt idx="38">
                  <c:v>-8.8064414953866503</c:v>
                </c:pt>
                <c:pt idx="39">
                  <c:v>-9.0408136985495897</c:v>
                </c:pt>
                <c:pt idx="40">
                  <c:v>-9.8383133016216497</c:v>
                </c:pt>
                <c:pt idx="41">
                  <c:v>-10.4270633193681</c:v>
                </c:pt>
                <c:pt idx="42">
                  <c:v>-10.989071125205999</c:v>
                </c:pt>
                <c:pt idx="43">
                  <c:v>-11.5175956696922</c:v>
                </c:pt>
                <c:pt idx="44">
                  <c:v>-11.7287159451236</c:v>
                </c:pt>
                <c:pt idx="45">
                  <c:v>-11.8622725908021</c:v>
                </c:pt>
                <c:pt idx="46">
                  <c:v>-11.6659340901797</c:v>
                </c:pt>
                <c:pt idx="47">
                  <c:v>-11.373589904769601</c:v>
                </c:pt>
                <c:pt idx="48">
                  <c:v>-10.225981363306699</c:v>
                </c:pt>
                <c:pt idx="49">
                  <c:v>-8.4901339925034591</c:v>
                </c:pt>
                <c:pt idx="50">
                  <c:v>-5.0739303344182503</c:v>
                </c:pt>
                <c:pt idx="51">
                  <c:v>-4.1516171601622398</c:v>
                </c:pt>
                <c:pt idx="52">
                  <c:v>-3.1026394529814798</c:v>
                </c:pt>
                <c:pt idx="53">
                  <c:v>-1.92380216832268</c:v>
                </c:pt>
                <c:pt idx="54">
                  <c:v>-0.56597081778573499</c:v>
                </c:pt>
                <c:pt idx="55">
                  <c:v>0.72706575403136198</c:v>
                </c:pt>
                <c:pt idx="56">
                  <c:v>1.1360499689888299</c:v>
                </c:pt>
                <c:pt idx="57">
                  <c:v>1.66796751364476</c:v>
                </c:pt>
                <c:pt idx="58">
                  <c:v>2.16239749641761</c:v>
                </c:pt>
                <c:pt idx="59">
                  <c:v>3.44590269919963</c:v>
                </c:pt>
                <c:pt idx="60">
                  <c:v>3.9854645832553199</c:v>
                </c:pt>
                <c:pt idx="61">
                  <c:v>4.3215267647461602</c:v>
                </c:pt>
                <c:pt idx="62">
                  <c:v>3.8943330795717102</c:v>
                </c:pt>
                <c:pt idx="63">
                  <c:v>4.8174599698112299</c:v>
                </c:pt>
                <c:pt idx="64">
                  <c:v>4.97785367996965</c:v>
                </c:pt>
                <c:pt idx="65">
                  <c:v>5.09132480949288</c:v>
                </c:pt>
                <c:pt idx="66">
                  <c:v>5.0890465432802703</c:v>
                </c:pt>
                <c:pt idx="67">
                  <c:v>4.9945321049301699</c:v>
                </c:pt>
                <c:pt idx="68">
                  <c:v>4.8758995070593496</c:v>
                </c:pt>
                <c:pt idx="69">
                  <c:v>4.8415756732573403</c:v>
                </c:pt>
                <c:pt idx="70">
                  <c:v>5.0743091575107098</c:v>
                </c:pt>
                <c:pt idx="71">
                  <c:v>4.7946361067244396</c:v>
                </c:pt>
                <c:pt idx="72">
                  <c:v>4.4570020249016</c:v>
                </c:pt>
                <c:pt idx="73">
                  <c:v>4.5946876006031498</c:v>
                </c:pt>
                <c:pt idx="74">
                  <c:v>4.8550272152134797</c:v>
                </c:pt>
                <c:pt idx="75">
                  <c:v>3.9938100859530601</c:v>
                </c:pt>
                <c:pt idx="76">
                  <c:v>3.56504629723486</c:v>
                </c:pt>
                <c:pt idx="77">
                  <c:v>3.1920226292375999</c:v>
                </c:pt>
                <c:pt idx="78">
                  <c:v>2.8449466963385701</c:v>
                </c:pt>
                <c:pt idx="79">
                  <c:v>2.6218374938382301</c:v>
                </c:pt>
                <c:pt idx="80">
                  <c:v>2.52460119713581</c:v>
                </c:pt>
                <c:pt idx="81">
                  <c:v>2.3457261204370701</c:v>
                </c:pt>
                <c:pt idx="82">
                  <c:v>2.0730607975841702</c:v>
                </c:pt>
                <c:pt idx="83">
                  <c:v>1.9295036421451099</c:v>
                </c:pt>
                <c:pt idx="84">
                  <c:v>2.3186862101854802</c:v>
                </c:pt>
                <c:pt idx="85">
                  <c:v>2.0696034202082498</c:v>
                </c:pt>
                <c:pt idx="86">
                  <c:v>2.09395129065057</c:v>
                </c:pt>
                <c:pt idx="87">
                  <c:v>1.33421261456989</c:v>
                </c:pt>
                <c:pt idx="88">
                  <c:v>1.33610374842998</c:v>
                </c:pt>
                <c:pt idx="89">
                  <c:v>1.21365766582946</c:v>
                </c:pt>
                <c:pt idx="90">
                  <c:v>1.16645459707254</c:v>
                </c:pt>
                <c:pt idx="91">
                  <c:v>1.12518796551155</c:v>
                </c:pt>
                <c:pt idx="92">
                  <c:v>1.2485386450078899</c:v>
                </c:pt>
                <c:pt idx="93">
                  <c:v>1.34691716704558</c:v>
                </c:pt>
                <c:pt idx="94">
                  <c:v>1.45521264229164</c:v>
                </c:pt>
                <c:pt idx="95">
                  <c:v>1.6527052686133199</c:v>
                </c:pt>
                <c:pt idx="96">
                  <c:v>2.30700123740329</c:v>
                </c:pt>
                <c:pt idx="97">
                  <c:v>2.9305489389935802</c:v>
                </c:pt>
                <c:pt idx="98">
                  <c:v>3.4144912448393798</c:v>
                </c:pt>
                <c:pt idx="99">
                  <c:v>5.7259641670057597</c:v>
                </c:pt>
                <c:pt idx="100">
                  <c:v>6.1261050514219599</c:v>
                </c:pt>
                <c:pt idx="101">
                  <c:v>6.4651313712706102</c:v>
                </c:pt>
                <c:pt idx="102">
                  <c:v>6.78309901793435</c:v>
                </c:pt>
                <c:pt idx="103">
                  <c:v>7.0940402455962204</c:v>
                </c:pt>
                <c:pt idx="104">
                  <c:v>7.0740939734194201</c:v>
                </c:pt>
                <c:pt idx="105">
                  <c:v>7.0989230116692399</c:v>
                </c:pt>
                <c:pt idx="106">
                  <c:v>7.1035312752179998</c:v>
                </c:pt>
                <c:pt idx="107">
                  <c:v>7.2739281596656404</c:v>
                </c:pt>
                <c:pt idx="108">
                  <c:v>6.8131598149710797</c:v>
                </c:pt>
                <c:pt idx="109">
                  <c:v>6.5989322718951797</c:v>
                </c:pt>
                <c:pt idx="110">
                  <c:v>5.7290172481257802</c:v>
                </c:pt>
                <c:pt idx="111">
                  <c:v>4.3862362211235704</c:v>
                </c:pt>
                <c:pt idx="112">
                  <c:v>4.5002087256838497</c:v>
                </c:pt>
                <c:pt idx="113">
                  <c:v>4.4072972798751699</c:v>
                </c:pt>
                <c:pt idx="114">
                  <c:v>4.2595837581140703</c:v>
                </c:pt>
                <c:pt idx="115">
                  <c:v>4.0892448538991397</c:v>
                </c:pt>
                <c:pt idx="116">
                  <c:v>4.06673045353139</c:v>
                </c:pt>
                <c:pt idx="117">
                  <c:v>4.2071512896265597</c:v>
                </c:pt>
                <c:pt idx="118">
                  <c:v>4.3658189040541604</c:v>
                </c:pt>
                <c:pt idx="119">
                  <c:v>4.1726185025904003</c:v>
                </c:pt>
                <c:pt idx="120">
                  <c:v>3.3419533429397799</c:v>
                </c:pt>
                <c:pt idx="121">
                  <c:v>2.55947649007777</c:v>
                </c:pt>
                <c:pt idx="122">
                  <c:v>2.49730151649063</c:v>
                </c:pt>
                <c:pt idx="123">
                  <c:v>1.6826831803292699</c:v>
                </c:pt>
                <c:pt idx="124">
                  <c:v>1.00422031719854</c:v>
                </c:pt>
                <c:pt idx="125">
                  <c:v>0.32034123110281598</c:v>
                </c:pt>
                <c:pt idx="126">
                  <c:v>-0.49812636592750997</c:v>
                </c:pt>
                <c:pt idx="127">
                  <c:v>-1.44114349688097</c:v>
                </c:pt>
              </c:numCache>
            </c:numRef>
          </c:val>
          <c:smooth val="0"/>
        </c:ser>
        <c:dLbls>
          <c:showLegendKey val="0"/>
          <c:showVal val="0"/>
          <c:showCatName val="0"/>
          <c:showSerName val="0"/>
          <c:showPercent val="0"/>
          <c:showBubbleSize val="0"/>
        </c:dLbls>
        <c:marker val="1"/>
        <c:smooth val="0"/>
        <c:axId val="43759616"/>
        <c:axId val="37886720"/>
      </c:lineChart>
      <c:catAx>
        <c:axId val="43759616"/>
        <c:scaling>
          <c:orientation val="minMax"/>
        </c:scaling>
        <c:delete val="0"/>
        <c:axPos val="b"/>
        <c:numFmt formatCode="General" sourceLinked="1"/>
        <c:majorTickMark val="out"/>
        <c:minorTickMark val="none"/>
        <c:tickLblPos val="low"/>
        <c:spPr>
          <a:ln>
            <a:solidFill>
              <a:schemeClr val="tx1"/>
            </a:solidFill>
          </a:ln>
        </c:spPr>
        <c:txPr>
          <a:bodyPr/>
          <a:lstStyle/>
          <a:p>
            <a:pPr>
              <a:defRPr sz="1600"/>
            </a:pPr>
            <a:endParaRPr lang="en-US"/>
          </a:p>
        </c:txPr>
        <c:crossAx val="37886720"/>
        <c:crosses val="autoZero"/>
        <c:auto val="1"/>
        <c:lblAlgn val="ctr"/>
        <c:lblOffset val="100"/>
        <c:tickLblSkip val="24"/>
        <c:tickMarkSkip val="24"/>
        <c:noMultiLvlLbl val="0"/>
      </c:catAx>
      <c:valAx>
        <c:axId val="37886720"/>
        <c:scaling>
          <c:orientation val="minMax"/>
          <c:max val="10"/>
          <c:min val="-12"/>
        </c:scaling>
        <c:delete val="0"/>
        <c:axPos val="l"/>
        <c:numFmt formatCode="#,##0" sourceLinked="0"/>
        <c:majorTickMark val="out"/>
        <c:minorTickMark val="none"/>
        <c:tickLblPos val="nextTo"/>
        <c:spPr>
          <a:ln>
            <a:solidFill>
              <a:schemeClr val="tx1"/>
            </a:solidFill>
          </a:ln>
        </c:spPr>
        <c:crossAx val="43759616"/>
        <c:crosses val="autoZero"/>
        <c:crossBetween val="between"/>
        <c:majorUnit val="2"/>
      </c:valAx>
      <c:spPr>
        <a:noFill/>
        <a:ln w="25400">
          <a:noFill/>
        </a:ln>
      </c:spPr>
    </c:plotArea>
    <c:legend>
      <c:legendPos val="t"/>
      <c:layout>
        <c:manualLayout>
          <c:xMode val="edge"/>
          <c:yMode val="edge"/>
          <c:x val="0.43050137296736174"/>
          <c:y val="0.61728395061728392"/>
          <c:w val="0.31329627199377857"/>
          <c:h val="0.11391635073393604"/>
        </c:manualLayout>
      </c:layout>
      <c:overlay val="0"/>
      <c:spPr>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90327597939162E-2"/>
          <c:y val="5.8466054474751949E-2"/>
          <c:w val="0.86983515286853785"/>
          <c:h val="0.82682448745783166"/>
        </c:manualLayout>
      </c:layout>
      <c:lineChart>
        <c:grouping val="standard"/>
        <c:varyColors val="0"/>
        <c:ser>
          <c:idx val="0"/>
          <c:order val="0"/>
          <c:tx>
            <c:strRef>
              <c:f>Sheet1!$B$1</c:f>
              <c:strCache>
                <c:ptCount val="1"/>
                <c:pt idx="0">
                  <c:v>RevPAR % Chg</c:v>
                </c:pt>
              </c:strCache>
            </c:strRef>
          </c:tx>
          <c:spPr>
            <a:ln w="44450">
              <a:solidFill>
                <a:srgbClr val="84BD00"/>
              </a:solidFill>
            </a:ln>
          </c:spPr>
          <c:marker>
            <c:symbol val="none"/>
          </c:marker>
          <c:cat>
            <c:numRef>
              <c:f>Sheet1!$A$2:$A$129</c:f>
              <c:numCache>
                <c:formatCode>General</c:formatCode>
                <c:ptCount val="128"/>
                <c:pt idx="0">
                  <c:v>2006</c:v>
                </c:pt>
                <c:pt idx="12">
                  <c:v>2007</c:v>
                </c:pt>
                <c:pt idx="24">
                  <c:v>2008</c:v>
                </c:pt>
                <c:pt idx="36">
                  <c:v>2009</c:v>
                </c:pt>
                <c:pt idx="48">
                  <c:v>2010</c:v>
                </c:pt>
                <c:pt idx="60">
                  <c:v>2011</c:v>
                </c:pt>
                <c:pt idx="72">
                  <c:v>2012</c:v>
                </c:pt>
                <c:pt idx="84">
                  <c:v>2013</c:v>
                </c:pt>
                <c:pt idx="96">
                  <c:v>2014</c:v>
                </c:pt>
                <c:pt idx="108">
                  <c:v>2015</c:v>
                </c:pt>
                <c:pt idx="120">
                  <c:v>2016</c:v>
                </c:pt>
              </c:numCache>
            </c:numRef>
          </c:cat>
          <c:val>
            <c:numRef>
              <c:f>Sheet1!$B$2:$B$129</c:f>
              <c:numCache>
                <c:formatCode>_(#,##0.0_);_(\-#,##0.0_)</c:formatCode>
                <c:ptCount val="128"/>
                <c:pt idx="0">
                  <c:v>9.4788729588351792</c:v>
                </c:pt>
                <c:pt idx="1">
                  <c:v>9.6019707159529393</c:v>
                </c:pt>
                <c:pt idx="2">
                  <c:v>8.81776383268509</c:v>
                </c:pt>
                <c:pt idx="3">
                  <c:v>8.85039835893458</c:v>
                </c:pt>
                <c:pt idx="4">
                  <c:v>8.8138885806659601</c:v>
                </c:pt>
                <c:pt idx="5">
                  <c:v>7.42613416825629</c:v>
                </c:pt>
                <c:pt idx="6">
                  <c:v>6.1949887409141899</c:v>
                </c:pt>
                <c:pt idx="7">
                  <c:v>6.1915726241549596</c:v>
                </c:pt>
                <c:pt idx="8">
                  <c:v>5.8919895208595401</c:v>
                </c:pt>
                <c:pt idx="9">
                  <c:v>6.1449505756224703</c:v>
                </c:pt>
                <c:pt idx="10">
                  <c:v>5.6441488884556898</c:v>
                </c:pt>
                <c:pt idx="11">
                  <c:v>5.4909770536528004</c:v>
                </c:pt>
                <c:pt idx="12">
                  <c:v>4.9706046720307304</c:v>
                </c:pt>
                <c:pt idx="13">
                  <c:v>3.9397741403356998</c:v>
                </c:pt>
                <c:pt idx="14">
                  <c:v>3.0129612948314102</c:v>
                </c:pt>
                <c:pt idx="15">
                  <c:v>2.7010962410602701</c:v>
                </c:pt>
                <c:pt idx="16">
                  <c:v>1.70164481100581</c:v>
                </c:pt>
                <c:pt idx="17">
                  <c:v>1.91981375070376</c:v>
                </c:pt>
                <c:pt idx="18">
                  <c:v>2.60261941280111</c:v>
                </c:pt>
                <c:pt idx="19">
                  <c:v>3.5339238042970198</c:v>
                </c:pt>
                <c:pt idx="20">
                  <c:v>3.8256911114259502</c:v>
                </c:pt>
                <c:pt idx="21">
                  <c:v>4.2164833776802499</c:v>
                </c:pt>
                <c:pt idx="22">
                  <c:v>4.7542407633703698</c:v>
                </c:pt>
                <c:pt idx="23">
                  <c:v>5.1992666929550904</c:v>
                </c:pt>
                <c:pt idx="24">
                  <c:v>5.7347905035322198</c:v>
                </c:pt>
                <c:pt idx="25">
                  <c:v>5.8416219026727703</c:v>
                </c:pt>
                <c:pt idx="26">
                  <c:v>6.4392796572988402</c:v>
                </c:pt>
                <c:pt idx="27">
                  <c:v>4.75860148453825</c:v>
                </c:pt>
                <c:pt idx="28">
                  <c:v>4.4526680224708803</c:v>
                </c:pt>
                <c:pt idx="29">
                  <c:v>3.5531094667890399</c:v>
                </c:pt>
                <c:pt idx="30">
                  <c:v>2.2513208053164702</c:v>
                </c:pt>
                <c:pt idx="31">
                  <c:v>0.39815252269782098</c:v>
                </c:pt>
                <c:pt idx="32">
                  <c:v>-1.1039987715271999</c:v>
                </c:pt>
                <c:pt idx="33">
                  <c:v>-2.6844029861631302</c:v>
                </c:pt>
                <c:pt idx="34">
                  <c:v>-4.7332501043548501</c:v>
                </c:pt>
                <c:pt idx="35">
                  <c:v>-7.0114540879176399</c:v>
                </c:pt>
                <c:pt idx="36">
                  <c:v>-9.9633030446656292</c:v>
                </c:pt>
                <c:pt idx="37">
                  <c:v>-12.637459055369</c:v>
                </c:pt>
                <c:pt idx="38">
                  <c:v>-16.573660224222699</c:v>
                </c:pt>
                <c:pt idx="39">
                  <c:v>-17.5866084612768</c:v>
                </c:pt>
                <c:pt idx="40">
                  <c:v>-18.7345656390026</c:v>
                </c:pt>
                <c:pt idx="41">
                  <c:v>-19.848175653842599</c:v>
                </c:pt>
                <c:pt idx="42">
                  <c:v>-20.456838800276</c:v>
                </c:pt>
                <c:pt idx="43">
                  <c:v>-20.910243515749801</c:v>
                </c:pt>
                <c:pt idx="44">
                  <c:v>-19.823812215656002</c:v>
                </c:pt>
                <c:pt idx="45">
                  <c:v>-19.0570637207753</c:v>
                </c:pt>
                <c:pt idx="46">
                  <c:v>-17.768033531348799</c:v>
                </c:pt>
                <c:pt idx="47">
                  <c:v>-16.624147075901998</c:v>
                </c:pt>
                <c:pt idx="48">
                  <c:v>-14.496265329856399</c:v>
                </c:pt>
                <c:pt idx="49">
                  <c:v>-11.865551804001599</c:v>
                </c:pt>
                <c:pt idx="50">
                  <c:v>-7.2587473119975403</c:v>
                </c:pt>
                <c:pt idx="51">
                  <c:v>-5.2026860266874797</c:v>
                </c:pt>
                <c:pt idx="52">
                  <c:v>-3.4632451148010102</c:v>
                </c:pt>
                <c:pt idx="53">
                  <c:v>-1.2376693417834199</c:v>
                </c:pt>
                <c:pt idx="54">
                  <c:v>0.63997653255209197</c:v>
                </c:pt>
                <c:pt idx="55">
                  <c:v>2.2148305681404299</c:v>
                </c:pt>
                <c:pt idx="56">
                  <c:v>2.03942284095212</c:v>
                </c:pt>
                <c:pt idx="57">
                  <c:v>2.0840033430206</c:v>
                </c:pt>
                <c:pt idx="58">
                  <c:v>1.86751113957023</c:v>
                </c:pt>
                <c:pt idx="59">
                  <c:v>3.11257824845945</c:v>
                </c:pt>
                <c:pt idx="60">
                  <c:v>3.6321358740887999</c:v>
                </c:pt>
                <c:pt idx="61">
                  <c:v>4.3324394277696401</c:v>
                </c:pt>
                <c:pt idx="62">
                  <c:v>4.2433545409081699</c:v>
                </c:pt>
                <c:pt idx="63">
                  <c:v>5.6264860810786503</c:v>
                </c:pt>
                <c:pt idx="64">
                  <c:v>6.4840599248171404</c:v>
                </c:pt>
                <c:pt idx="65">
                  <c:v>6.8902351808075997</c:v>
                </c:pt>
                <c:pt idx="66">
                  <c:v>7.4039821970515698</c:v>
                </c:pt>
                <c:pt idx="67">
                  <c:v>7.96107560474415</c:v>
                </c:pt>
                <c:pt idx="68">
                  <c:v>8.4540475038133405</c:v>
                </c:pt>
                <c:pt idx="69">
                  <c:v>8.9998492514828303</c:v>
                </c:pt>
                <c:pt idx="70">
                  <c:v>10.4928012454543</c:v>
                </c:pt>
                <c:pt idx="71">
                  <c:v>10.5607478813169</c:v>
                </c:pt>
                <c:pt idx="72">
                  <c:v>11.0256586789934</c:v>
                </c:pt>
                <c:pt idx="73">
                  <c:v>11.003030267622901</c:v>
                </c:pt>
                <c:pt idx="74">
                  <c:v>10.884651298947499</c:v>
                </c:pt>
                <c:pt idx="75">
                  <c:v>10.4533110827893</c:v>
                </c:pt>
                <c:pt idx="76">
                  <c:v>10.1159016573526</c:v>
                </c:pt>
                <c:pt idx="77">
                  <c:v>10.2623961609922</c:v>
                </c:pt>
                <c:pt idx="78">
                  <c:v>9.8597208515147798</c:v>
                </c:pt>
                <c:pt idx="79">
                  <c:v>9.6756253812237905</c:v>
                </c:pt>
                <c:pt idx="80">
                  <c:v>9.5440602056124106</c:v>
                </c:pt>
                <c:pt idx="81">
                  <c:v>9.5346392570520209</c:v>
                </c:pt>
                <c:pt idx="82">
                  <c:v>8.5879317732299807</c:v>
                </c:pt>
                <c:pt idx="83">
                  <c:v>8.1708075764991506</c:v>
                </c:pt>
                <c:pt idx="84">
                  <c:v>7.95698381597267</c:v>
                </c:pt>
                <c:pt idx="85">
                  <c:v>7.5940557533545796</c:v>
                </c:pt>
                <c:pt idx="86">
                  <c:v>7.61513589714371</c:v>
                </c:pt>
                <c:pt idx="87">
                  <c:v>5.6993892813846196</c:v>
                </c:pt>
                <c:pt idx="88">
                  <c:v>5.23816250154968</c:v>
                </c:pt>
                <c:pt idx="89">
                  <c:v>4.1275101223644501</c:v>
                </c:pt>
                <c:pt idx="90">
                  <c:v>3.4384182029418202</c:v>
                </c:pt>
                <c:pt idx="91">
                  <c:v>3.1089060775599302</c:v>
                </c:pt>
                <c:pt idx="92">
                  <c:v>2.7040606935826501</c:v>
                </c:pt>
                <c:pt idx="93">
                  <c:v>2.3366346274851502</c:v>
                </c:pt>
                <c:pt idx="94">
                  <c:v>2.49394566934824</c:v>
                </c:pt>
                <c:pt idx="95">
                  <c:v>2.7065390033097501</c:v>
                </c:pt>
                <c:pt idx="96">
                  <c:v>3.4403491608985202</c:v>
                </c:pt>
                <c:pt idx="97">
                  <c:v>3.8882427573733098</c:v>
                </c:pt>
                <c:pt idx="98">
                  <c:v>4.0302568292175698</c:v>
                </c:pt>
                <c:pt idx="99">
                  <c:v>6.2182866751623296</c:v>
                </c:pt>
                <c:pt idx="100">
                  <c:v>6.9613062223388402</c:v>
                </c:pt>
                <c:pt idx="101">
                  <c:v>7.5977048598224401</c:v>
                </c:pt>
                <c:pt idx="102">
                  <c:v>8.3063476559852205</c:v>
                </c:pt>
                <c:pt idx="103">
                  <c:v>8.6852787929684396</c:v>
                </c:pt>
                <c:pt idx="104">
                  <c:v>8.8586065359972892</c:v>
                </c:pt>
                <c:pt idx="105">
                  <c:v>9.3260679754222604</c:v>
                </c:pt>
                <c:pt idx="106">
                  <c:v>9.4642718845303406</c:v>
                </c:pt>
                <c:pt idx="107">
                  <c:v>9.6987164485707709</c:v>
                </c:pt>
                <c:pt idx="108">
                  <c:v>8.8152706475442404</c:v>
                </c:pt>
                <c:pt idx="109">
                  <c:v>8.8956662639506305</c:v>
                </c:pt>
                <c:pt idx="110">
                  <c:v>8.3248521432676501</c:v>
                </c:pt>
                <c:pt idx="111">
                  <c:v>7.7921560197355797</c:v>
                </c:pt>
                <c:pt idx="112">
                  <c:v>7.3963105006510101</c:v>
                </c:pt>
                <c:pt idx="113">
                  <c:v>7.2806691822434599</c:v>
                </c:pt>
                <c:pt idx="114">
                  <c:v>7.1770572922026803</c:v>
                </c:pt>
                <c:pt idx="115">
                  <c:v>6.6827733892485801</c:v>
                </c:pt>
                <c:pt idx="116">
                  <c:v>6.8680556090452596</c:v>
                </c:pt>
                <c:pt idx="117">
                  <c:v>6.5694801133638201</c:v>
                </c:pt>
                <c:pt idx="118">
                  <c:v>6.1220296382982697</c:v>
                </c:pt>
                <c:pt idx="119">
                  <c:v>5.4894712980751397</c:v>
                </c:pt>
                <c:pt idx="120">
                  <c:v>4.5776033764023696</c:v>
                </c:pt>
                <c:pt idx="121">
                  <c:v>3.13022719834701</c:v>
                </c:pt>
                <c:pt idx="122">
                  <c:v>2.44158837879153</c:v>
                </c:pt>
                <c:pt idx="123">
                  <c:v>0.94119761491045195</c:v>
                </c:pt>
                <c:pt idx="124">
                  <c:v>4.4139475763054603E-2</c:v>
                </c:pt>
                <c:pt idx="125">
                  <c:v>-1.2837284715606301</c:v>
                </c:pt>
                <c:pt idx="126">
                  <c:v>-2.8220462092770902</c:v>
                </c:pt>
                <c:pt idx="127">
                  <c:v>-3.8404800740898701</c:v>
                </c:pt>
              </c:numCache>
            </c:numRef>
          </c:val>
          <c:smooth val="0"/>
        </c:ser>
        <c:dLbls>
          <c:showLegendKey val="0"/>
          <c:showVal val="0"/>
          <c:showCatName val="0"/>
          <c:showSerName val="0"/>
          <c:showPercent val="0"/>
          <c:showBubbleSize val="0"/>
        </c:dLbls>
        <c:marker val="1"/>
        <c:smooth val="0"/>
        <c:axId val="43886080"/>
        <c:axId val="43475520"/>
      </c:lineChart>
      <c:catAx>
        <c:axId val="43886080"/>
        <c:scaling>
          <c:orientation val="minMax"/>
        </c:scaling>
        <c:delete val="0"/>
        <c:axPos val="b"/>
        <c:numFmt formatCode="General" sourceLinked="1"/>
        <c:majorTickMark val="out"/>
        <c:minorTickMark val="none"/>
        <c:tickLblPos val="low"/>
        <c:spPr>
          <a:ln>
            <a:solidFill>
              <a:schemeClr val="tx1"/>
            </a:solidFill>
          </a:ln>
        </c:spPr>
        <c:txPr>
          <a:bodyPr/>
          <a:lstStyle/>
          <a:p>
            <a:pPr>
              <a:defRPr sz="1600"/>
            </a:pPr>
            <a:endParaRPr lang="en-US"/>
          </a:p>
        </c:txPr>
        <c:crossAx val="43475520"/>
        <c:crosses val="autoZero"/>
        <c:auto val="1"/>
        <c:lblAlgn val="ctr"/>
        <c:lblOffset val="100"/>
        <c:tickLblSkip val="24"/>
        <c:tickMarkSkip val="24"/>
        <c:noMultiLvlLbl val="0"/>
      </c:catAx>
      <c:valAx>
        <c:axId val="43475520"/>
        <c:scaling>
          <c:orientation val="minMax"/>
          <c:max val="14"/>
          <c:min val="-22"/>
        </c:scaling>
        <c:delete val="0"/>
        <c:axPos val="l"/>
        <c:numFmt formatCode="#,##0" sourceLinked="0"/>
        <c:majorTickMark val="out"/>
        <c:minorTickMark val="none"/>
        <c:tickLblPos val="nextTo"/>
        <c:spPr>
          <a:ln>
            <a:solidFill>
              <a:schemeClr val="tx1"/>
            </a:solidFill>
          </a:ln>
        </c:spPr>
        <c:crossAx val="43886080"/>
        <c:crosses val="autoZero"/>
        <c:crossBetween val="between"/>
        <c:majorUnit val="4"/>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69587829299111E-2"/>
          <c:y val="4.4933490602643504E-2"/>
          <c:w val="0.92823041217072355"/>
          <c:h val="0.85856742599664271"/>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a:innerShdw blurRad="114300">
                <a:schemeClr val="accent1"/>
              </a:innerShdw>
            </a:effectLst>
          </c:spPr>
          <c:invertIfNegative val="0"/>
          <c:dLbls>
            <c:dLbl>
              <c:idx val="0"/>
              <c:layout/>
              <c:tx>
                <c:rich>
                  <a:bodyPr/>
                  <a:lstStyle/>
                  <a:p>
                    <a:r>
                      <a:rPr lang="en-US" dirty="0" smtClean="0"/>
                      <a:t>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72%</a:t>
                    </a:r>
                    <a:endParaRPr lang="en-US" dirty="0"/>
                  </a:p>
                </c:rich>
              </c:tx>
              <c:dLblPos val="outEnd"/>
              <c:showLegendKey val="0"/>
              <c:showVal val="1"/>
              <c:showCatName val="0"/>
              <c:showSerName val="0"/>
              <c:showPercent val="0"/>
              <c:showBubbleSize val="0"/>
            </c:dLbl>
            <c:dLbl>
              <c:idx val="3"/>
              <c:layout/>
              <c:tx>
                <c:rich>
                  <a:bodyPr/>
                  <a:lstStyle/>
                  <a:p>
                    <a:r>
                      <a:rPr lang="en-US" dirty="0" smtClean="0"/>
                      <a:t>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Sheet1!$B$2:$B$5</c:f>
              <c:numCache>
                <c:formatCode>0.0</c:formatCode>
                <c:ptCount val="4"/>
                <c:pt idx="0">
                  <c:v>79.400000000000006</c:v>
                </c:pt>
                <c:pt idx="1">
                  <c:v>78.400000000000006</c:v>
                </c:pt>
                <c:pt idx="2">
                  <c:v>72.2</c:v>
                </c:pt>
                <c:pt idx="3">
                  <c:v>75</c:v>
                </c:pt>
              </c:numCache>
            </c:numRef>
          </c:val>
        </c:ser>
        <c:ser>
          <c:idx val="1"/>
          <c:order val="1"/>
          <c:tx>
            <c:strRef>
              <c:f>Sheet1!$C$1</c:f>
              <c:strCache>
                <c:ptCount val="1"/>
                <c:pt idx="0">
                  <c:v>2016</c:v>
                </c:pt>
              </c:strCache>
            </c:strRef>
          </c:tx>
          <c:spPr>
            <a:solidFill>
              <a:srgbClr val="579A32"/>
            </a:solidFill>
            <a:ln>
              <a:noFill/>
            </a:ln>
            <a:effectLst>
              <a:innerShdw blurRad="114300">
                <a:schemeClr val="accent2"/>
              </a:innerShdw>
            </a:effectLst>
          </c:spPr>
          <c:invertIfNegative val="0"/>
          <c:dLbls>
            <c:dLbl>
              <c:idx val="0"/>
              <c:layout/>
              <c:tx>
                <c:rich>
                  <a:bodyPr rot="0" vert="horz"/>
                  <a:lstStyle/>
                  <a:p>
                    <a:pPr>
                      <a:defRPr/>
                    </a:pPr>
                    <a:r>
                      <a:rPr lang="en-US"/>
                      <a:t>80%</a:t>
                    </a:r>
                  </a:p>
                </c:rich>
              </c:tx>
              <c:numFmt formatCode="General" sourceLinked="0"/>
              <c:spPr>
                <a:solidFill>
                  <a:srgbClr val="FFFF00"/>
                </a:solidFill>
                <a:ln>
                  <a:solidFill>
                    <a:schemeClr val="tx1"/>
                  </a:solid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1.2151258870418976E-7"/>
                  <c:y val="4.2765406490239723E-3"/>
                </c:manualLayout>
              </c:layout>
              <c:tx>
                <c:rich>
                  <a:bodyPr/>
                  <a:lstStyle/>
                  <a:p>
                    <a:r>
                      <a:rPr lang="en-US" dirty="0" smtClean="0"/>
                      <a:t>75%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70%</a:t>
                    </a:r>
                    <a:endParaRPr lang="en-US" dirty="0"/>
                  </a:p>
                </c:rich>
              </c:tx>
              <c:showLegendKey val="0"/>
              <c:showVal val="1"/>
              <c:showCatName val="0"/>
              <c:showSerName val="0"/>
              <c:showPercent val="0"/>
              <c:showBubbleSize val="0"/>
            </c:dLbl>
            <c:dLbl>
              <c:idx val="3"/>
              <c:layout/>
              <c:tx>
                <c:rich>
                  <a:bodyPr/>
                  <a:lstStyle/>
                  <a:p>
                    <a:r>
                      <a:rPr lang="en-US" dirty="0" smtClean="0"/>
                      <a:t>74%</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Sheet1!$C$2:$C$5</c:f>
              <c:numCache>
                <c:formatCode>General</c:formatCode>
                <c:ptCount val="4"/>
                <c:pt idx="0">
                  <c:v>79.900000000000006</c:v>
                </c:pt>
                <c:pt idx="1">
                  <c:v>74.900000000000006</c:v>
                </c:pt>
                <c:pt idx="2">
                  <c:v>69.7</c:v>
                </c:pt>
                <c:pt idx="3">
                  <c:v>74</c:v>
                </c:pt>
              </c:numCache>
            </c:numRef>
          </c:val>
        </c:ser>
        <c:dLbls>
          <c:showLegendKey val="0"/>
          <c:showVal val="1"/>
          <c:showCatName val="0"/>
          <c:showSerName val="0"/>
          <c:showPercent val="0"/>
          <c:showBubbleSize val="0"/>
        </c:dLbls>
        <c:gapWidth val="164"/>
        <c:overlap val="-22"/>
        <c:axId val="43548160"/>
        <c:axId val="37884416"/>
      </c:barChart>
      <c:catAx>
        <c:axId val="43548160"/>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vert="horz"/>
          <a:lstStyle/>
          <a:p>
            <a:pPr>
              <a:defRPr/>
            </a:pPr>
            <a:endParaRPr lang="en-US"/>
          </a:p>
        </c:txPr>
        <c:crossAx val="37884416"/>
        <c:crosses val="autoZero"/>
        <c:auto val="1"/>
        <c:lblAlgn val="ctr"/>
        <c:lblOffset val="100"/>
        <c:noMultiLvlLbl val="0"/>
      </c:catAx>
      <c:valAx>
        <c:axId val="37884416"/>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43548160"/>
        <c:crosses val="autoZero"/>
        <c:crossBetween val="between"/>
      </c:valAx>
      <c:spPr>
        <a:noFill/>
        <a:ln>
          <a:noFill/>
        </a:ln>
        <a:effectLst/>
      </c:spPr>
    </c:plotArea>
    <c:legend>
      <c:legendPos val="t"/>
      <c:layout>
        <c:manualLayout>
          <c:xMode val="edge"/>
          <c:yMode val="edge"/>
          <c:x val="0.66232541430690639"/>
          <c:y val="9.012314227463715E-3"/>
          <c:w val="0.3286876317632258"/>
          <c:h val="9.2213715322992121E-2"/>
        </c:manualLayout>
      </c:layout>
      <c:overlay val="0"/>
      <c:spPr>
        <a:noFill/>
        <a:ln>
          <a:noFill/>
        </a:ln>
        <a:effectLst/>
      </c:spPr>
      <c:txPr>
        <a:bodyPr rot="0" vert="horz"/>
        <a:lstStyle/>
        <a:p>
          <a:pPr>
            <a:defRPr sz="1600"/>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69562690195535E-2"/>
          <c:y val="3.6171410593943007E-2"/>
          <c:w val="0.92823041217072355"/>
          <c:h val="0.85856742599664271"/>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a:innerShdw blurRad="114300">
                <a:schemeClr val="accent1"/>
              </a:innerShdw>
            </a:effectLst>
          </c:spPr>
          <c:invertIfNegative val="0"/>
          <c:dLbls>
            <c:dLbl>
              <c:idx val="0"/>
              <c:layout>
                <c:manualLayout>
                  <c:x val="0"/>
                  <c:y val="1.2512041520178672E-2"/>
                </c:manualLayout>
              </c:layout>
              <c:tx>
                <c:rich>
                  <a:bodyPr/>
                  <a:lstStyle/>
                  <a:p>
                    <a:r>
                      <a:rPr lang="en-US" dirty="0" smtClean="0"/>
                      <a:t>$247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1486196835587635E-3"/>
                  <c:y val="6.1509223235375454E-3"/>
                </c:manualLayout>
              </c:layout>
              <c:tx>
                <c:rich>
                  <a:bodyPr/>
                  <a:lstStyle/>
                  <a:p>
                    <a:r>
                      <a:rPr lang="en-US" dirty="0" smtClean="0"/>
                      <a:t>$198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2632906769743054E-3"/>
                  <c:y val="9.2263834853063189E-3"/>
                </c:manualLayout>
              </c:layout>
              <c:tx>
                <c:rich>
                  <a:bodyPr/>
                  <a:lstStyle/>
                  <a:p>
                    <a:r>
                      <a:rPr lang="en-US" dirty="0" smtClean="0"/>
                      <a:t>$235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9475576318264461E-3"/>
                  <c:y val="7.3520473127007832E-3"/>
                </c:manualLayout>
              </c:layout>
              <c:tx>
                <c:rich>
                  <a:bodyPr/>
                  <a:lstStyle/>
                  <a:p>
                    <a:r>
                      <a:rPr lang="en-US" dirty="0" smtClean="0"/>
                      <a:t>$136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Sheet1!$B$2:$B$5</c:f>
              <c:numCache>
                <c:formatCode>#,##0.00;\-#,##0.00</c:formatCode>
                <c:ptCount val="4"/>
                <c:pt idx="0" formatCode="0.0">
                  <c:v>246.97</c:v>
                </c:pt>
                <c:pt idx="1">
                  <c:v>197.83722706438999</c:v>
                </c:pt>
                <c:pt idx="2" formatCode="0.0">
                  <c:v>234.66</c:v>
                </c:pt>
                <c:pt idx="3" formatCode="0.0">
                  <c:v>135.62</c:v>
                </c:pt>
              </c:numCache>
            </c:numRef>
          </c:val>
        </c:ser>
        <c:ser>
          <c:idx val="1"/>
          <c:order val="1"/>
          <c:tx>
            <c:strRef>
              <c:f>Sheet1!$C$1</c:f>
              <c:strCache>
                <c:ptCount val="1"/>
                <c:pt idx="0">
                  <c:v>2016</c:v>
                </c:pt>
              </c:strCache>
            </c:strRef>
          </c:tx>
          <c:spPr>
            <a:solidFill>
              <a:srgbClr val="579A32"/>
            </a:solidFill>
            <a:ln>
              <a:noFill/>
            </a:ln>
            <a:effectLst>
              <a:innerShdw blurRad="114300">
                <a:schemeClr val="accent2"/>
              </a:innerShdw>
            </a:effectLst>
          </c:spPr>
          <c:invertIfNegative val="0"/>
          <c:dLbls>
            <c:dLbl>
              <c:idx val="0"/>
              <c:layout>
                <c:manualLayout>
                  <c:x val="-1.9785479830425469E-3"/>
                  <c:y val="4.2765861509320097E-3"/>
                </c:manualLayout>
              </c:layout>
              <c:tx>
                <c:rich>
                  <a:bodyPr rot="0" vert="horz"/>
                  <a:lstStyle/>
                  <a:p>
                    <a:pPr>
                      <a:defRPr/>
                    </a:pPr>
                    <a:r>
                      <a:rPr lang="en-US" dirty="0" smtClean="0"/>
                      <a:t>$255</a:t>
                    </a:r>
                    <a:endParaRPr lang="en-US" dirty="0"/>
                  </a:p>
                </c:rich>
              </c:tx>
              <c:spPr>
                <a:solidFill>
                  <a:srgbClr val="FFFF00"/>
                </a:solidFill>
                <a:ln>
                  <a:solidFill>
                    <a:schemeClr val="tx1"/>
                  </a:solid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1.8542146939634638E-3"/>
                  <c:y val="5.2660612932144951E-3"/>
                </c:manualLayout>
              </c:layout>
              <c:tx>
                <c:rich>
                  <a:bodyPr/>
                  <a:lstStyle/>
                  <a:p>
                    <a:r>
                      <a:rPr lang="en-US" dirty="0" smtClean="0"/>
                      <a:t>$203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$228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3.0754611617688291E-3"/>
                </c:manualLayout>
              </c:layout>
              <c:tx>
                <c:rich>
                  <a:bodyPr/>
                  <a:lstStyle/>
                  <a:p>
                    <a:r>
                      <a:rPr lang="en-US" dirty="0" smtClean="0"/>
                      <a:t>$139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Sheet1!$C$2:$C$5</c:f>
              <c:numCache>
                <c:formatCode>#,##0.00;\-#,##0.00</c:formatCode>
                <c:ptCount val="4"/>
                <c:pt idx="0" formatCode="General">
                  <c:v>254.64</c:v>
                </c:pt>
                <c:pt idx="1">
                  <c:v>202.49939024075201</c:v>
                </c:pt>
                <c:pt idx="2" formatCode="General">
                  <c:v>228.07</c:v>
                </c:pt>
                <c:pt idx="3" formatCode="General">
                  <c:v>139.22</c:v>
                </c:pt>
              </c:numCache>
            </c:numRef>
          </c:val>
        </c:ser>
        <c:dLbls>
          <c:showLegendKey val="0"/>
          <c:showVal val="1"/>
          <c:showCatName val="0"/>
          <c:showSerName val="0"/>
          <c:showPercent val="0"/>
          <c:showBubbleSize val="0"/>
        </c:dLbls>
        <c:gapWidth val="164"/>
        <c:overlap val="-22"/>
        <c:axId val="43579904"/>
        <c:axId val="43478400"/>
      </c:barChart>
      <c:catAx>
        <c:axId val="43579904"/>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vert="horz"/>
          <a:lstStyle/>
          <a:p>
            <a:pPr>
              <a:defRPr/>
            </a:pPr>
            <a:endParaRPr lang="en-US"/>
          </a:p>
        </c:txPr>
        <c:crossAx val="43478400"/>
        <c:crosses val="autoZero"/>
        <c:auto val="1"/>
        <c:lblAlgn val="ctr"/>
        <c:lblOffset val="100"/>
        <c:noMultiLvlLbl val="0"/>
      </c:catAx>
      <c:valAx>
        <c:axId val="43478400"/>
        <c:scaling>
          <c:orientation val="minMax"/>
          <c:min val="10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43579904"/>
        <c:crosses val="autoZero"/>
        <c:crossBetween val="between"/>
      </c:valAx>
      <c:spPr>
        <a:noFill/>
        <a:ln>
          <a:noFill/>
        </a:ln>
        <a:effectLst/>
      </c:spPr>
    </c:plotArea>
    <c:legend>
      <c:legendPos val="t"/>
      <c:layout>
        <c:manualLayout>
          <c:xMode val="edge"/>
          <c:yMode val="edge"/>
          <c:x val="0.68908868161715586"/>
          <c:y val="1.4238249879952975E-2"/>
          <c:w val="0.28303264635162373"/>
          <c:h val="8.9653050298323753E-2"/>
        </c:manualLayout>
      </c:layout>
      <c:overlay val="0"/>
      <c:spPr>
        <a:noFill/>
        <a:ln>
          <a:noFill/>
        </a:ln>
        <a:effectLst/>
      </c:spPr>
      <c:txPr>
        <a:bodyPr rot="0" vert="horz"/>
        <a:lstStyle/>
        <a:p>
          <a:pPr>
            <a:defRPr sz="1600"/>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69608853632427E-2"/>
          <c:y val="4.9137554537946312E-2"/>
          <c:w val="0.92823041217072355"/>
          <c:h val="0.85856742599664271"/>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a:innerShdw blurRad="114300">
                <a:schemeClr val="accent1"/>
              </a:innerShdw>
            </a:effectLst>
          </c:spPr>
          <c:invertIfNegative val="0"/>
          <c:dLbls>
            <c:dLbl>
              <c:idx val="0"/>
              <c:layout>
                <c:manualLayout>
                  <c:x val="-3.1542058976199404E-3"/>
                  <c:y val="0"/>
                </c:manualLayout>
              </c:layout>
              <c:tx>
                <c:rich>
                  <a:bodyPr/>
                  <a:lstStyle/>
                  <a:p>
                    <a:r>
                      <a:rPr lang="en-US" dirty="0" smtClean="0"/>
                      <a:t>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577102948810086E-3"/>
                  <c:y val="4.4721490753919825E-3"/>
                </c:manualLayout>
              </c:layout>
              <c:tx>
                <c:rich>
                  <a:bodyPr/>
                  <a:lstStyle/>
                  <a:p>
                    <a:r>
                      <a:rPr lang="en-US" dirty="0" smtClean="0"/>
                      <a:t>6.3%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10.3%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Sheet1!$B$2:$B$5</c:f>
              <c:numCache>
                <c:formatCode>0.0</c:formatCode>
                <c:ptCount val="4"/>
                <c:pt idx="0">
                  <c:v>6.4</c:v>
                </c:pt>
                <c:pt idx="1">
                  <c:v>12.9</c:v>
                </c:pt>
                <c:pt idx="2">
                  <c:v>6.3</c:v>
                </c:pt>
                <c:pt idx="3">
                  <c:v>10.3</c:v>
                </c:pt>
              </c:numCache>
            </c:numRef>
          </c:val>
        </c:ser>
        <c:ser>
          <c:idx val="1"/>
          <c:order val="1"/>
          <c:tx>
            <c:strRef>
              <c:f>Sheet1!$C$1</c:f>
              <c:strCache>
                <c:ptCount val="1"/>
                <c:pt idx="0">
                  <c:v>2016</c:v>
                </c:pt>
              </c:strCache>
            </c:strRef>
          </c:tx>
          <c:spPr>
            <a:solidFill>
              <a:srgbClr val="579A32"/>
            </a:solidFill>
            <a:ln>
              <a:noFill/>
            </a:ln>
            <a:effectLst>
              <a:innerShdw blurRad="114300">
                <a:schemeClr val="accent2"/>
              </a:innerShdw>
            </a:effectLst>
          </c:spPr>
          <c:invertIfNegative val="0"/>
          <c:dLbls>
            <c:dLbl>
              <c:idx val="0"/>
              <c:layout/>
              <c:tx>
                <c:rich>
                  <a:bodyPr/>
                  <a:lstStyle/>
                  <a:p>
                    <a:r>
                      <a:rPr lang="en-US" dirty="0" smtClean="0"/>
                      <a:t>3.8%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7826440107061609E-17"/>
                  <c:y val="8.1988452577919141E-17"/>
                </c:manualLayout>
              </c:layout>
              <c:tx>
                <c:rich>
                  <a:bodyPr/>
                  <a:lstStyle/>
                  <a:p>
                    <a:r>
                      <a:rPr lang="en-US" b="1" dirty="0" smtClean="0">
                        <a:solidFill>
                          <a:schemeClr val="accent6"/>
                        </a:solidFill>
                      </a:rPr>
                      <a:t>-2.2%</a:t>
                    </a:r>
                    <a:endParaRPr lang="en-US" b="1" dirty="0">
                      <a:solidFill>
                        <a:schemeClr val="accent6"/>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b="1" dirty="0" smtClean="0">
                        <a:solidFill>
                          <a:schemeClr val="accent6"/>
                        </a:solidFill>
                      </a:rPr>
                      <a:t>-6.3%</a:t>
                    </a:r>
                    <a:endParaRPr lang="en-US" b="1" dirty="0">
                      <a:solidFill>
                        <a:schemeClr val="accent6"/>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Hawaii</c:v>
                </c:pt>
                <c:pt idx="1">
                  <c:v>Cancun</c:v>
                </c:pt>
                <c:pt idx="2">
                  <c:v>Caribbean</c:v>
                </c:pt>
                <c:pt idx="3">
                  <c:v>Florida</c:v>
                </c:pt>
              </c:strCache>
            </c:strRef>
          </c:cat>
          <c:val>
            <c:numRef>
              <c:f>Sheet1!$C$2:$C$5</c:f>
              <c:numCache>
                <c:formatCode>General</c:formatCode>
                <c:ptCount val="4"/>
                <c:pt idx="0">
                  <c:v>3.8</c:v>
                </c:pt>
                <c:pt idx="1">
                  <c:v>-2.2000000000000002</c:v>
                </c:pt>
                <c:pt idx="2">
                  <c:v>-6.3</c:v>
                </c:pt>
                <c:pt idx="3">
                  <c:v>1.9</c:v>
                </c:pt>
              </c:numCache>
            </c:numRef>
          </c:val>
        </c:ser>
        <c:dLbls>
          <c:showLegendKey val="0"/>
          <c:showVal val="1"/>
          <c:showCatName val="0"/>
          <c:showSerName val="0"/>
          <c:showPercent val="0"/>
          <c:showBubbleSize val="0"/>
        </c:dLbls>
        <c:gapWidth val="164"/>
        <c:overlap val="-22"/>
        <c:axId val="43580416"/>
        <c:axId val="43480704"/>
      </c:barChart>
      <c:catAx>
        <c:axId val="43580416"/>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vert="horz"/>
          <a:lstStyle/>
          <a:p>
            <a:pPr>
              <a:defRPr/>
            </a:pPr>
            <a:endParaRPr lang="en-US"/>
          </a:p>
        </c:txPr>
        <c:crossAx val="43480704"/>
        <c:crosses val="autoZero"/>
        <c:auto val="1"/>
        <c:lblAlgn val="ctr"/>
        <c:lblOffset val="100"/>
        <c:noMultiLvlLbl val="0"/>
      </c:catAx>
      <c:valAx>
        <c:axId val="43480704"/>
        <c:scaling>
          <c:orientation val="minMax"/>
          <c:max val="20"/>
          <c:min val="-1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43580416"/>
        <c:crosses val="autoZero"/>
        <c:crossBetween val="between"/>
      </c:valAx>
      <c:spPr>
        <a:noFill/>
        <a:ln>
          <a:noFill/>
        </a:ln>
        <a:effectLst/>
      </c:spPr>
    </c:plotArea>
    <c:legend>
      <c:legendPos val="t"/>
      <c:layout>
        <c:manualLayout>
          <c:xMode val="edge"/>
          <c:yMode val="edge"/>
          <c:x val="0.73200600044208552"/>
          <c:y val="1.4644348449010714E-2"/>
          <c:w val="0.25356984082436534"/>
          <c:h val="7.8581343157730882E-2"/>
        </c:manualLayout>
      </c:layout>
      <c:overlay val="0"/>
      <c:spPr>
        <a:noFill/>
        <a:ln>
          <a:noFill/>
        </a:ln>
        <a:effectLst/>
      </c:spPr>
      <c:txPr>
        <a:bodyPr rot="0" vert="horz"/>
        <a:lstStyle/>
        <a:p>
          <a:pPr>
            <a:defRPr sz="1600"/>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0264452571452"/>
          <c:y val="0.10507755036387845"/>
          <c:w val="0.86068340738799465"/>
          <c:h val="0.66778819618900909"/>
        </c:manualLayout>
      </c:layout>
      <c:barChart>
        <c:barDir val="col"/>
        <c:grouping val="clustered"/>
        <c:varyColors val="0"/>
        <c:ser>
          <c:idx val="1"/>
          <c:order val="1"/>
          <c:tx>
            <c:strRef>
              <c:f>Sheet1!$C$1</c:f>
              <c:strCache>
                <c:ptCount val="1"/>
                <c:pt idx="0">
                  <c:v>ADR </c:v>
                </c:pt>
              </c:strCache>
            </c:strRef>
          </c:tx>
          <c:spPr>
            <a:solidFill>
              <a:srgbClr val="D0000B"/>
            </a:solidFill>
            <a:ln w="28575">
              <a:noFill/>
            </a:ln>
          </c:spPr>
          <c:invertIfNegative val="0"/>
          <c:cat>
            <c:strRef>
              <c:f>Sheet1!$A$2:$A$13</c:f>
              <c:strCache>
                <c:ptCount val="12"/>
                <c:pt idx="0">
                  <c:v>Aruba</c:v>
                </c:pt>
                <c:pt idx="1">
                  <c:v>Barbados</c:v>
                </c:pt>
                <c:pt idx="2">
                  <c:v>Bermuda</c:v>
                </c:pt>
                <c:pt idx="3">
                  <c:v>Cancun</c:v>
                </c:pt>
                <c:pt idx="4">
                  <c:v>Cayman Islands</c:v>
                </c:pt>
                <c:pt idx="5">
                  <c:v>Curacao</c:v>
                </c:pt>
                <c:pt idx="6">
                  <c:v>Dominican Republic</c:v>
                </c:pt>
                <c:pt idx="7">
                  <c:v>Jamaica</c:v>
                </c:pt>
                <c:pt idx="8">
                  <c:v>Puerto Rico</c:v>
                </c:pt>
                <c:pt idx="9">
                  <c:v>St Lucia</c:v>
                </c:pt>
                <c:pt idx="10">
                  <c:v>Trinidad &amp; Tobago</c:v>
                </c:pt>
                <c:pt idx="11">
                  <c:v>US Virgin Islands</c:v>
                </c:pt>
              </c:strCache>
            </c:strRef>
          </c:cat>
          <c:val>
            <c:numRef>
              <c:f>Sheet1!$C$2:$C$13</c:f>
              <c:numCache>
                <c:formatCode>0.00</c:formatCode>
                <c:ptCount val="12"/>
                <c:pt idx="0">
                  <c:v>286.18</c:v>
                </c:pt>
                <c:pt idx="1">
                  <c:v>298.07</c:v>
                </c:pt>
                <c:pt idx="2">
                  <c:v>368.35</c:v>
                </c:pt>
                <c:pt idx="3">
                  <c:v>202.5</c:v>
                </c:pt>
                <c:pt idx="4">
                  <c:v>366.4</c:v>
                </c:pt>
                <c:pt idx="5">
                  <c:v>148.66</c:v>
                </c:pt>
                <c:pt idx="6">
                  <c:v>138.72999999999999</c:v>
                </c:pt>
                <c:pt idx="7">
                  <c:v>238.8</c:v>
                </c:pt>
                <c:pt idx="8">
                  <c:v>189.21</c:v>
                </c:pt>
                <c:pt idx="9">
                  <c:v>385.24</c:v>
                </c:pt>
                <c:pt idx="10">
                  <c:v>162.38</c:v>
                </c:pt>
                <c:pt idx="11">
                  <c:v>353.82</c:v>
                </c:pt>
              </c:numCache>
            </c:numRef>
          </c:val>
        </c:ser>
        <c:ser>
          <c:idx val="2"/>
          <c:order val="2"/>
          <c:tx>
            <c:strRef>
              <c:f>Sheet1!$D$1</c:f>
              <c:strCache>
                <c:ptCount val="1"/>
                <c:pt idx="0">
                  <c:v>RevPAR</c:v>
                </c:pt>
              </c:strCache>
            </c:strRef>
          </c:tx>
          <c:spPr>
            <a:solidFill>
              <a:srgbClr val="84BD00"/>
            </a:solidFill>
            <a:ln w="28575">
              <a:noFill/>
            </a:ln>
          </c:spPr>
          <c:invertIfNegative val="0"/>
          <c:cat>
            <c:strRef>
              <c:f>Sheet1!$A$2:$A$13</c:f>
              <c:strCache>
                <c:ptCount val="12"/>
                <c:pt idx="0">
                  <c:v>Aruba</c:v>
                </c:pt>
                <c:pt idx="1">
                  <c:v>Barbados</c:v>
                </c:pt>
                <c:pt idx="2">
                  <c:v>Bermuda</c:v>
                </c:pt>
                <c:pt idx="3">
                  <c:v>Cancun</c:v>
                </c:pt>
                <c:pt idx="4">
                  <c:v>Cayman Islands</c:v>
                </c:pt>
                <c:pt idx="5">
                  <c:v>Curacao</c:v>
                </c:pt>
                <c:pt idx="6">
                  <c:v>Dominican Republic</c:v>
                </c:pt>
                <c:pt idx="7">
                  <c:v>Jamaica</c:v>
                </c:pt>
                <c:pt idx="8">
                  <c:v>Puerto Rico</c:v>
                </c:pt>
                <c:pt idx="9">
                  <c:v>St Lucia</c:v>
                </c:pt>
                <c:pt idx="10">
                  <c:v>Trinidad &amp; Tobago</c:v>
                </c:pt>
                <c:pt idx="11">
                  <c:v>US Virgin Islands</c:v>
                </c:pt>
              </c:strCache>
            </c:strRef>
          </c:cat>
          <c:val>
            <c:numRef>
              <c:f>Sheet1!$D$2:$D$13</c:f>
              <c:numCache>
                <c:formatCode>0.00</c:formatCode>
                <c:ptCount val="12"/>
                <c:pt idx="0">
                  <c:v>193.68</c:v>
                </c:pt>
                <c:pt idx="1">
                  <c:v>204.94</c:v>
                </c:pt>
                <c:pt idx="2">
                  <c:v>215.74</c:v>
                </c:pt>
                <c:pt idx="3">
                  <c:v>151.77000000000001</c:v>
                </c:pt>
                <c:pt idx="4">
                  <c:v>268.89999999999998</c:v>
                </c:pt>
                <c:pt idx="5">
                  <c:v>99.69</c:v>
                </c:pt>
                <c:pt idx="6">
                  <c:v>105.09</c:v>
                </c:pt>
                <c:pt idx="7">
                  <c:v>170.42</c:v>
                </c:pt>
                <c:pt idx="8">
                  <c:v>141.38999999999999</c:v>
                </c:pt>
                <c:pt idx="9">
                  <c:v>305.51</c:v>
                </c:pt>
                <c:pt idx="10">
                  <c:v>99.37</c:v>
                </c:pt>
                <c:pt idx="11">
                  <c:v>289.31</c:v>
                </c:pt>
              </c:numCache>
            </c:numRef>
          </c:val>
        </c:ser>
        <c:dLbls>
          <c:showLegendKey val="0"/>
          <c:showVal val="0"/>
          <c:showCatName val="0"/>
          <c:showSerName val="0"/>
          <c:showPercent val="0"/>
          <c:showBubbleSize val="0"/>
        </c:dLbls>
        <c:gapWidth val="150"/>
        <c:axId val="44056576"/>
        <c:axId val="106521152"/>
      </c:barChart>
      <c:lineChart>
        <c:grouping val="standard"/>
        <c:varyColors val="0"/>
        <c:ser>
          <c:idx val="0"/>
          <c:order val="0"/>
          <c:tx>
            <c:strRef>
              <c:f>Sheet1!$B$1</c:f>
              <c:strCache>
                <c:ptCount val="1"/>
                <c:pt idx="0">
                  <c:v>Occupancy</c:v>
                </c:pt>
              </c:strCache>
            </c:strRef>
          </c:tx>
          <c:spPr>
            <a:ln>
              <a:noFill/>
            </a:ln>
            <a:effectLst/>
          </c:spPr>
          <c:marker>
            <c:symbol val="circle"/>
            <c:size val="11"/>
            <c:spPr>
              <a:solidFill>
                <a:srgbClr val="009CDE"/>
              </a:solidFill>
              <a:ln w="28575">
                <a:noFill/>
              </a:ln>
            </c:spPr>
          </c:marker>
          <c:cat>
            <c:strRef>
              <c:f>Sheet1!$A$2:$A$13</c:f>
              <c:strCache>
                <c:ptCount val="12"/>
                <c:pt idx="0">
                  <c:v>Aruba</c:v>
                </c:pt>
                <c:pt idx="1">
                  <c:v>Barbados</c:v>
                </c:pt>
                <c:pt idx="2">
                  <c:v>Bermuda</c:v>
                </c:pt>
                <c:pt idx="3">
                  <c:v>Cancun</c:v>
                </c:pt>
                <c:pt idx="4">
                  <c:v>Cayman Islands</c:v>
                </c:pt>
                <c:pt idx="5">
                  <c:v>Curacao</c:v>
                </c:pt>
                <c:pt idx="6">
                  <c:v>Dominican Republic</c:v>
                </c:pt>
                <c:pt idx="7">
                  <c:v>Jamaica</c:v>
                </c:pt>
                <c:pt idx="8">
                  <c:v>Puerto Rico</c:v>
                </c:pt>
                <c:pt idx="9">
                  <c:v>St Lucia</c:v>
                </c:pt>
                <c:pt idx="10">
                  <c:v>Trinidad &amp; Tobago</c:v>
                </c:pt>
                <c:pt idx="11">
                  <c:v>US Virgin Islands</c:v>
                </c:pt>
              </c:strCache>
            </c:strRef>
          </c:cat>
          <c:val>
            <c:numRef>
              <c:f>Sheet1!$B$2:$B$13</c:f>
              <c:numCache>
                <c:formatCode>0.00</c:formatCode>
                <c:ptCount val="12"/>
                <c:pt idx="0">
                  <c:v>67.7</c:v>
                </c:pt>
                <c:pt idx="1">
                  <c:v>68.8</c:v>
                </c:pt>
                <c:pt idx="2">
                  <c:v>58.6</c:v>
                </c:pt>
                <c:pt idx="3">
                  <c:v>74.900000000000006</c:v>
                </c:pt>
                <c:pt idx="4">
                  <c:v>73.400000000000006</c:v>
                </c:pt>
                <c:pt idx="5">
                  <c:v>67.099999999999994</c:v>
                </c:pt>
                <c:pt idx="6">
                  <c:v>75.7</c:v>
                </c:pt>
                <c:pt idx="7">
                  <c:v>71.400000000000006</c:v>
                </c:pt>
                <c:pt idx="8">
                  <c:v>74.7</c:v>
                </c:pt>
                <c:pt idx="9">
                  <c:v>79.3</c:v>
                </c:pt>
                <c:pt idx="10">
                  <c:v>61.2</c:v>
                </c:pt>
                <c:pt idx="11">
                  <c:v>81.8</c:v>
                </c:pt>
              </c:numCache>
            </c:numRef>
          </c:val>
          <c:smooth val="0"/>
        </c:ser>
        <c:dLbls>
          <c:showLegendKey val="0"/>
          <c:showVal val="0"/>
          <c:showCatName val="0"/>
          <c:showSerName val="0"/>
          <c:showPercent val="0"/>
          <c:showBubbleSize val="0"/>
        </c:dLbls>
        <c:marker val="1"/>
        <c:smooth val="0"/>
        <c:axId val="44005376"/>
        <c:axId val="106520576"/>
      </c:lineChart>
      <c:catAx>
        <c:axId val="44005376"/>
        <c:scaling>
          <c:orientation val="minMax"/>
        </c:scaling>
        <c:delete val="0"/>
        <c:axPos val="b"/>
        <c:numFmt formatCode="@" sourceLinked="1"/>
        <c:majorTickMark val="none"/>
        <c:minorTickMark val="none"/>
        <c:tickLblPos val="nextTo"/>
        <c:spPr>
          <a:ln>
            <a:noFill/>
          </a:ln>
        </c:spPr>
        <c:txPr>
          <a:bodyPr rot="-2100000"/>
          <a:lstStyle/>
          <a:p>
            <a:pPr>
              <a:defRPr sz="1200">
                <a:solidFill>
                  <a:srgbClr val="000000"/>
                </a:solidFill>
              </a:defRPr>
            </a:pPr>
            <a:endParaRPr lang="en-US"/>
          </a:p>
        </c:txPr>
        <c:crossAx val="106520576"/>
        <c:crosses val="autoZero"/>
        <c:auto val="1"/>
        <c:lblAlgn val="ctr"/>
        <c:lblOffset val="100"/>
        <c:noMultiLvlLbl val="0"/>
      </c:catAx>
      <c:valAx>
        <c:axId val="106520576"/>
        <c:scaling>
          <c:orientation val="minMax"/>
          <c:max val="100"/>
          <c:min val="40"/>
        </c:scaling>
        <c:delete val="0"/>
        <c:axPos val="l"/>
        <c:majorGridlines>
          <c:spPr>
            <a:ln w="12700">
              <a:solidFill>
                <a:sysClr val="window" lastClr="FFFFFF">
                  <a:lumMod val="85000"/>
                </a:sysClr>
              </a:solidFill>
              <a:prstDash val="dash"/>
            </a:ln>
          </c:spPr>
        </c:majorGridlines>
        <c:numFmt formatCode="0&quot;%&quot;" sourceLinked="0"/>
        <c:majorTickMark val="out"/>
        <c:minorTickMark val="none"/>
        <c:tickLblPos val="nextTo"/>
        <c:spPr>
          <a:ln>
            <a:noFill/>
          </a:ln>
        </c:spPr>
        <c:txPr>
          <a:bodyPr/>
          <a:lstStyle/>
          <a:p>
            <a:pPr>
              <a:defRPr>
                <a:solidFill>
                  <a:srgbClr val="000000"/>
                </a:solidFill>
              </a:defRPr>
            </a:pPr>
            <a:endParaRPr lang="en-US"/>
          </a:p>
        </c:txPr>
        <c:crossAx val="44005376"/>
        <c:crosses val="autoZero"/>
        <c:crossBetween val="between"/>
      </c:valAx>
      <c:catAx>
        <c:axId val="44056576"/>
        <c:scaling>
          <c:orientation val="minMax"/>
        </c:scaling>
        <c:delete val="1"/>
        <c:axPos val="b"/>
        <c:numFmt formatCode="@" sourceLinked="1"/>
        <c:majorTickMark val="out"/>
        <c:minorTickMark val="none"/>
        <c:tickLblPos val="none"/>
        <c:crossAx val="106521152"/>
        <c:crosses val="autoZero"/>
        <c:auto val="1"/>
        <c:lblAlgn val="ctr"/>
        <c:lblOffset val="100"/>
        <c:noMultiLvlLbl val="0"/>
      </c:catAx>
      <c:valAx>
        <c:axId val="106521152"/>
        <c:scaling>
          <c:orientation val="minMax"/>
          <c:min val="0"/>
        </c:scaling>
        <c:delete val="0"/>
        <c:axPos val="r"/>
        <c:numFmt formatCode="[$$-500A]\ #,##0" sourceLinked="0"/>
        <c:majorTickMark val="out"/>
        <c:minorTickMark val="none"/>
        <c:tickLblPos val="nextTo"/>
        <c:spPr>
          <a:ln>
            <a:noFill/>
          </a:ln>
        </c:spPr>
        <c:txPr>
          <a:bodyPr/>
          <a:lstStyle/>
          <a:p>
            <a:pPr>
              <a:defRPr>
                <a:solidFill>
                  <a:srgbClr val="000000"/>
                </a:solidFill>
              </a:defRPr>
            </a:pPr>
            <a:endParaRPr lang="en-US"/>
          </a:p>
        </c:txPr>
        <c:crossAx val="44056576"/>
        <c:crosses val="max"/>
        <c:crossBetween val="between"/>
      </c:valAx>
      <c:spPr>
        <a:noFill/>
        <a:ln w="25391">
          <a:noFill/>
        </a:ln>
      </c:spPr>
    </c:plotArea>
    <c:legend>
      <c:legendPos val="t"/>
      <c:overlay val="0"/>
      <c:txPr>
        <a:bodyPr/>
        <a:lstStyle/>
        <a:p>
          <a:pPr>
            <a:defRPr sz="1600">
              <a:solidFill>
                <a:srgbClr val="000000"/>
              </a:solidFill>
            </a:defRPr>
          </a:pPr>
          <a:endParaRPr lang="en-US"/>
        </a:p>
      </c:txPr>
    </c:legend>
    <c:plotVisOnly val="1"/>
    <c:dispBlanksAs val="gap"/>
    <c:showDLblsOverMax val="0"/>
  </c:chart>
  <c:txPr>
    <a:bodyPr/>
    <a:lstStyle/>
    <a:p>
      <a:pPr>
        <a:defRPr sz="1400">
          <a:solidFill>
            <a:srgbClr val="4C4C4E"/>
          </a:solidFill>
          <a:latin typeface="Calibri" panose="020F0502020204030204"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37171082257872E-2"/>
          <c:y val="0.10746424519456646"/>
          <c:w val="0.93875427022923941"/>
          <c:h val="0.73288744545225137"/>
        </c:manualLayout>
      </c:layout>
      <c:barChart>
        <c:barDir val="col"/>
        <c:grouping val="stacked"/>
        <c:varyColors val="0"/>
        <c:ser>
          <c:idx val="0"/>
          <c:order val="0"/>
          <c:tx>
            <c:strRef>
              <c:f>Sheet1!$B$1</c:f>
              <c:strCache>
                <c:ptCount val="1"/>
                <c:pt idx="0">
                  <c:v>Occupancy</c:v>
                </c:pt>
              </c:strCache>
            </c:strRef>
          </c:tx>
          <c:spPr>
            <a:solidFill>
              <a:schemeClr val="accent1"/>
            </a:solidFill>
            <a:ln>
              <a:noFill/>
            </a:ln>
            <a:effectLst/>
          </c:spPr>
          <c:invertIfNegative val="0"/>
          <c:cat>
            <c:strRef>
              <c:f>Sheet1!$A$2:$A$42</c:f>
              <c:strCache>
                <c:ptCount val="34"/>
                <c:pt idx="0">
                  <c:v>Aruba</c:v>
                </c:pt>
                <c:pt idx="3">
                  <c:v>Barbados</c:v>
                </c:pt>
                <c:pt idx="6">
                  <c:v>Bermuda</c:v>
                </c:pt>
                <c:pt idx="9">
                  <c:v>Cancun</c:v>
                </c:pt>
                <c:pt idx="12">
                  <c:v>Cayman Islands</c:v>
                </c:pt>
                <c:pt idx="15">
                  <c:v>Curacao</c:v>
                </c:pt>
                <c:pt idx="18">
                  <c:v>Dominican Republic</c:v>
                </c:pt>
                <c:pt idx="21">
                  <c:v>Jamaica</c:v>
                </c:pt>
                <c:pt idx="24">
                  <c:v>Puerto Rico</c:v>
                </c:pt>
                <c:pt idx="27">
                  <c:v>St Lucia</c:v>
                </c:pt>
                <c:pt idx="30">
                  <c:v>Trinidad &amp; Tobago</c:v>
                </c:pt>
                <c:pt idx="33">
                  <c:v>US Virgin Islands</c:v>
                </c:pt>
              </c:strCache>
            </c:strRef>
          </c:cat>
          <c:val>
            <c:numRef>
              <c:f>Sheet1!$B$2:$B$36</c:f>
              <c:numCache>
                <c:formatCode>General</c:formatCode>
                <c:ptCount val="35"/>
                <c:pt idx="0" formatCode="0.0">
                  <c:v>0.1</c:v>
                </c:pt>
                <c:pt idx="3" formatCode="0.0">
                  <c:v>-1.1000000000000001</c:v>
                </c:pt>
                <c:pt idx="6" formatCode="0.0">
                  <c:v>6.4</c:v>
                </c:pt>
                <c:pt idx="9" formatCode="0.0">
                  <c:v>-4.5</c:v>
                </c:pt>
                <c:pt idx="12" formatCode="0.0">
                  <c:v>0</c:v>
                </c:pt>
                <c:pt idx="15" formatCode="0.0">
                  <c:v>-5.6</c:v>
                </c:pt>
                <c:pt idx="18" formatCode="0.0">
                  <c:v>1.9</c:v>
                </c:pt>
                <c:pt idx="21" formatCode="0.0">
                  <c:v>-5.6</c:v>
                </c:pt>
                <c:pt idx="24" formatCode="0.0">
                  <c:v>-4.9000000000000004</c:v>
                </c:pt>
                <c:pt idx="27" formatCode="0.0">
                  <c:v>-1.8</c:v>
                </c:pt>
                <c:pt idx="30" formatCode="0.0">
                  <c:v>-9.6</c:v>
                </c:pt>
                <c:pt idx="33" formatCode="0.0">
                  <c:v>0.5</c:v>
                </c:pt>
              </c:numCache>
            </c:numRef>
          </c:val>
        </c:ser>
        <c:ser>
          <c:idx val="1"/>
          <c:order val="1"/>
          <c:tx>
            <c:strRef>
              <c:f>Sheet1!$C$1</c:f>
              <c:strCache>
                <c:ptCount val="1"/>
                <c:pt idx="0">
                  <c:v>ADR</c:v>
                </c:pt>
              </c:strCache>
            </c:strRef>
          </c:tx>
          <c:spPr>
            <a:solidFill>
              <a:schemeClr val="accent2"/>
            </a:solidFill>
            <a:ln>
              <a:noFill/>
            </a:ln>
            <a:effectLst/>
          </c:spPr>
          <c:invertIfNegative val="0"/>
          <c:dPt>
            <c:idx val="15"/>
            <c:invertIfNegative val="0"/>
            <c:bubble3D val="0"/>
          </c:dPt>
          <c:cat>
            <c:strRef>
              <c:f>Sheet1!$A$2:$A$42</c:f>
              <c:strCache>
                <c:ptCount val="34"/>
                <c:pt idx="0">
                  <c:v>Aruba</c:v>
                </c:pt>
                <c:pt idx="3">
                  <c:v>Barbados</c:v>
                </c:pt>
                <c:pt idx="6">
                  <c:v>Bermuda</c:v>
                </c:pt>
                <c:pt idx="9">
                  <c:v>Cancun</c:v>
                </c:pt>
                <c:pt idx="12">
                  <c:v>Cayman Islands</c:v>
                </c:pt>
                <c:pt idx="15">
                  <c:v>Curacao</c:v>
                </c:pt>
                <c:pt idx="18">
                  <c:v>Dominican Republic</c:v>
                </c:pt>
                <c:pt idx="21">
                  <c:v>Jamaica</c:v>
                </c:pt>
                <c:pt idx="24">
                  <c:v>Puerto Rico</c:v>
                </c:pt>
                <c:pt idx="27">
                  <c:v>St Lucia</c:v>
                </c:pt>
                <c:pt idx="30">
                  <c:v>Trinidad &amp; Tobago</c:v>
                </c:pt>
                <c:pt idx="33">
                  <c:v>US Virgin Islands</c:v>
                </c:pt>
              </c:strCache>
            </c:strRef>
          </c:cat>
          <c:val>
            <c:numRef>
              <c:f>Sheet1!$C$2:$C$36</c:f>
              <c:numCache>
                <c:formatCode>General</c:formatCode>
                <c:ptCount val="35"/>
                <c:pt idx="0" formatCode="0.0">
                  <c:v>-6.5</c:v>
                </c:pt>
                <c:pt idx="3" formatCode="0.0">
                  <c:v>1.7</c:v>
                </c:pt>
                <c:pt idx="6" formatCode="0.0">
                  <c:v>0.6</c:v>
                </c:pt>
                <c:pt idx="9" formatCode="0.0">
                  <c:v>2.4</c:v>
                </c:pt>
                <c:pt idx="12" formatCode="0.0">
                  <c:v>-2.6</c:v>
                </c:pt>
                <c:pt idx="15" formatCode="0.0">
                  <c:v>-3.6</c:v>
                </c:pt>
                <c:pt idx="18" formatCode="0.0">
                  <c:v>1.7</c:v>
                </c:pt>
                <c:pt idx="21" formatCode="0.0">
                  <c:v>-4.7</c:v>
                </c:pt>
                <c:pt idx="24" formatCode="0.0">
                  <c:v>-2.8</c:v>
                </c:pt>
                <c:pt idx="27" formatCode="0.0">
                  <c:v>8.1999999999999993</c:v>
                </c:pt>
                <c:pt idx="30" formatCode="0.0">
                  <c:v>1.2</c:v>
                </c:pt>
                <c:pt idx="33" formatCode="0.0">
                  <c:v>4.5999999999999996</c:v>
                </c:pt>
              </c:numCache>
            </c:numRef>
          </c:val>
        </c:ser>
        <c:dLbls>
          <c:showLegendKey val="0"/>
          <c:showVal val="0"/>
          <c:showCatName val="0"/>
          <c:showSerName val="0"/>
          <c:showPercent val="0"/>
          <c:showBubbleSize val="0"/>
        </c:dLbls>
        <c:gapWidth val="15"/>
        <c:overlap val="100"/>
        <c:axId val="44294144"/>
        <c:axId val="106525760"/>
      </c:barChart>
      <c:barChart>
        <c:barDir val="col"/>
        <c:grouping val="clustered"/>
        <c:varyColors val="0"/>
        <c:ser>
          <c:idx val="2"/>
          <c:order val="2"/>
          <c:tx>
            <c:strRef>
              <c:f>Sheet1!$D$1</c:f>
              <c:strCache>
                <c:ptCount val="1"/>
                <c:pt idx="0">
                  <c:v>RevPAR</c:v>
                </c:pt>
              </c:strCache>
            </c:strRef>
          </c:tx>
          <c:spPr>
            <a:solidFill>
              <a:schemeClr val="accent3"/>
            </a:solidFill>
            <a:ln>
              <a:noFill/>
            </a:ln>
            <a:effectLst/>
          </c:spPr>
          <c:invertIfNegative val="0"/>
          <c:dPt>
            <c:idx val="49"/>
            <c:invertIfNegative val="0"/>
            <c:bubble3D val="0"/>
          </c:dPt>
          <c:dLbls>
            <c:dLbl>
              <c:idx val="1"/>
              <c:layout>
                <c:manualLayout>
                  <c:x val="6.8973576331527202E-3"/>
                  <c:y val="1.6837083475291999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3.4486788165763601E-3"/>
                  <c:y val="-5.1443349204847416E-17"/>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dLbl>
              <c:idx val="43"/>
              <c:layout>
                <c:manualLayout>
                  <c:x val="0"/>
                  <c:y val="1.4030166404401981E-2"/>
                </c:manualLayout>
              </c:layout>
              <c:showLegendKey val="0"/>
              <c:showVal val="1"/>
              <c:showCatName val="0"/>
              <c:showSerName val="0"/>
              <c:showPercent val="0"/>
              <c:showBubbleSize val="0"/>
              <c:extLst>
                <c:ext xmlns:c15="http://schemas.microsoft.com/office/drawing/2012/chart" uri="{CE6537A1-D6FC-4f65-9D91-7224C49458BB}"/>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4BD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34"/>
                <c:pt idx="0">
                  <c:v>Aruba</c:v>
                </c:pt>
                <c:pt idx="3">
                  <c:v>Barbados</c:v>
                </c:pt>
                <c:pt idx="6">
                  <c:v>Bermuda</c:v>
                </c:pt>
                <c:pt idx="9">
                  <c:v>Cancun</c:v>
                </c:pt>
                <c:pt idx="12">
                  <c:v>Cayman Islands</c:v>
                </c:pt>
                <c:pt idx="15">
                  <c:v>Curacao</c:v>
                </c:pt>
                <c:pt idx="18">
                  <c:v>Dominican Republic</c:v>
                </c:pt>
                <c:pt idx="21">
                  <c:v>Jamaica</c:v>
                </c:pt>
                <c:pt idx="24">
                  <c:v>Puerto Rico</c:v>
                </c:pt>
                <c:pt idx="27">
                  <c:v>St Lucia</c:v>
                </c:pt>
                <c:pt idx="30">
                  <c:v>Trinidad &amp; Tobago</c:v>
                </c:pt>
                <c:pt idx="33">
                  <c:v>US Virgin Islands</c:v>
                </c:pt>
              </c:strCache>
            </c:strRef>
          </c:cat>
          <c:val>
            <c:numRef>
              <c:f>Sheet1!$D$2:$D$36</c:f>
              <c:numCache>
                <c:formatCode>0.0</c:formatCode>
                <c:ptCount val="35"/>
                <c:pt idx="1">
                  <c:v>-6.4</c:v>
                </c:pt>
                <c:pt idx="4">
                  <c:v>0.6</c:v>
                </c:pt>
                <c:pt idx="7">
                  <c:v>7</c:v>
                </c:pt>
                <c:pt idx="10">
                  <c:v>-2.2000000000000002</c:v>
                </c:pt>
                <c:pt idx="13">
                  <c:v>-2.6</c:v>
                </c:pt>
                <c:pt idx="16">
                  <c:v>-9.1</c:v>
                </c:pt>
                <c:pt idx="19">
                  <c:v>3.6</c:v>
                </c:pt>
                <c:pt idx="22">
                  <c:v>-10</c:v>
                </c:pt>
                <c:pt idx="25">
                  <c:v>-7.6</c:v>
                </c:pt>
                <c:pt idx="28">
                  <c:v>6.2</c:v>
                </c:pt>
                <c:pt idx="31">
                  <c:v>-8.6</c:v>
                </c:pt>
                <c:pt idx="34">
                  <c:v>5.2</c:v>
                </c:pt>
              </c:numCache>
            </c:numRef>
          </c:val>
        </c:ser>
        <c:dLbls>
          <c:showLegendKey val="0"/>
          <c:showVal val="0"/>
          <c:showCatName val="0"/>
          <c:showSerName val="0"/>
          <c:showPercent val="0"/>
          <c:showBubbleSize val="0"/>
        </c:dLbls>
        <c:gapWidth val="15"/>
        <c:overlap val="100"/>
        <c:axId val="44297728"/>
        <c:axId val="106526336"/>
      </c:barChart>
      <c:catAx>
        <c:axId val="44294144"/>
        <c:scaling>
          <c:orientation val="minMax"/>
        </c:scaling>
        <c:delete val="0"/>
        <c:axPos val="b"/>
        <c:numFmt formatCode="General" sourceLinked="1"/>
        <c:majorTickMark val="none"/>
        <c:minorTickMark val="none"/>
        <c:tickLblPos val="low"/>
        <c:spPr>
          <a:noFill/>
          <a:ln w="9525" cap="flat" cmpd="sng" algn="ctr">
            <a:noFill/>
            <a:round/>
          </a:ln>
          <a:effectLst/>
        </c:spPr>
        <c:txPr>
          <a:bodyPr rot="-21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06525760"/>
        <c:crosses val="autoZero"/>
        <c:auto val="1"/>
        <c:lblAlgn val="ctr"/>
        <c:lblOffset val="100"/>
        <c:noMultiLvlLbl val="0"/>
      </c:catAx>
      <c:valAx>
        <c:axId val="106525760"/>
        <c:scaling>
          <c:orientation val="minMax"/>
        </c:scaling>
        <c:delete val="0"/>
        <c:axPos val="l"/>
        <c:majorGridlines>
          <c:spPr>
            <a:ln w="12700" cap="flat" cmpd="sng" algn="ctr">
              <a:solidFill>
                <a:schemeClr val="bg1">
                  <a:lumMod val="85000"/>
                </a:schemeClr>
              </a:solidFill>
              <a:prstDash val="dash"/>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44294144"/>
        <c:crosses val="autoZero"/>
        <c:crossBetween val="between"/>
      </c:valAx>
      <c:valAx>
        <c:axId val="106526336"/>
        <c:scaling>
          <c:orientation val="minMax"/>
          <c:max val="25"/>
          <c:min val="-25"/>
        </c:scaling>
        <c:delete val="1"/>
        <c:axPos val="r"/>
        <c:numFmt formatCode="0&quot;%&quot;" sourceLinked="0"/>
        <c:majorTickMark val="out"/>
        <c:minorTickMark val="none"/>
        <c:tickLblPos val="nextTo"/>
        <c:crossAx val="44297728"/>
        <c:crosses val="max"/>
        <c:crossBetween val="between"/>
      </c:valAx>
      <c:catAx>
        <c:axId val="44297728"/>
        <c:scaling>
          <c:orientation val="minMax"/>
        </c:scaling>
        <c:delete val="1"/>
        <c:axPos val="b"/>
        <c:numFmt formatCode="General" sourceLinked="1"/>
        <c:majorTickMark val="out"/>
        <c:minorTickMark val="none"/>
        <c:tickLblPos val="nextTo"/>
        <c:crossAx val="10652633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0.16667</cdr:x>
      <cdr:y>0.61111</cdr:y>
    </cdr:from>
    <cdr:to>
      <cdr:x>0.27778</cdr:x>
      <cdr:y>0.83333</cdr:y>
    </cdr:to>
    <cdr:sp macro="" textlink="">
      <cdr:nvSpPr>
        <cdr:cNvPr id="2" name="TextBox 1"/>
        <cdr:cNvSpPr txBox="1"/>
      </cdr:nvSpPr>
      <cdr:spPr>
        <a:xfrm xmlns:a="http://schemas.openxmlformats.org/drawingml/2006/main">
          <a:off x="1371600" y="25145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0.13574</cdr:x>
      <cdr:y>0.66238</cdr:y>
    </cdr:from>
    <cdr:to>
      <cdr:x>0.21907</cdr:x>
      <cdr:y>0.79201</cdr:y>
    </cdr:to>
    <cdr:sp macro="" textlink="">
      <cdr:nvSpPr>
        <cdr:cNvPr id="3" name="TextBox 2"/>
        <cdr:cNvSpPr txBox="1"/>
      </cdr:nvSpPr>
      <cdr:spPr>
        <a:xfrm xmlns:a="http://schemas.openxmlformats.org/drawingml/2006/main">
          <a:off x="1117056" y="2725578"/>
          <a:ext cx="685773" cy="533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smtClean="0">
              <a:solidFill>
                <a:schemeClr val="tx1"/>
              </a:solidFill>
              <a:latin typeface="+mn-lt"/>
            </a:rPr>
            <a:t>June ’07</a:t>
          </a:r>
        </a:p>
        <a:p xmlns:a="http://schemas.openxmlformats.org/drawingml/2006/main">
          <a:pPr algn="ctr"/>
          <a:r>
            <a:rPr lang="en-US" sz="1400" dirty="0" smtClean="0">
              <a:solidFill>
                <a:schemeClr val="tx1"/>
              </a:solidFill>
              <a:latin typeface="+mn-lt"/>
            </a:rPr>
            <a:t>-</a:t>
          </a:r>
          <a:r>
            <a:rPr lang="en-US" sz="1400" dirty="0" smtClean="0">
              <a:solidFill>
                <a:schemeClr val="tx1"/>
              </a:solidFill>
            </a:rPr>
            <a:t>5.7%</a:t>
          </a:r>
          <a:endParaRPr lang="en-US" sz="1400" dirty="0">
            <a:solidFill>
              <a:schemeClr val="tx1"/>
            </a:solidFill>
            <a:latin typeface="+mn-lt"/>
          </a:endParaRPr>
        </a:p>
      </cdr:txBody>
    </cdr:sp>
  </cdr:relSizeAnchor>
  <cdr:relSizeAnchor xmlns:cdr="http://schemas.openxmlformats.org/drawingml/2006/chartDrawing">
    <cdr:from>
      <cdr:x>0.25588</cdr:x>
      <cdr:y>0</cdr:y>
    </cdr:from>
    <cdr:to>
      <cdr:x>0.33921</cdr:x>
      <cdr:y>0.12963</cdr:y>
    </cdr:to>
    <cdr:sp macro="" textlink="">
      <cdr:nvSpPr>
        <cdr:cNvPr id="4" name="TextBox 1"/>
        <cdr:cNvSpPr txBox="1"/>
      </cdr:nvSpPr>
      <cdr:spPr>
        <a:xfrm xmlns:a="http://schemas.openxmlformats.org/drawingml/2006/main">
          <a:off x="2162725" y="-1778226"/>
          <a:ext cx="704317" cy="5334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Jan ’08</a:t>
          </a:r>
        </a:p>
        <a:p xmlns:a="http://schemas.openxmlformats.org/drawingml/2006/main">
          <a:pPr algn="ctr"/>
          <a:r>
            <a:rPr lang="en-US" sz="1400" dirty="0" smtClean="0">
              <a:solidFill>
                <a:schemeClr val="tx1"/>
              </a:solidFill>
              <a:latin typeface="+mn-lt"/>
            </a:rPr>
            <a:t>9.2%</a:t>
          </a:r>
          <a:endParaRPr lang="en-US" sz="1400" dirty="0">
            <a:solidFill>
              <a:schemeClr val="tx1"/>
            </a:solidFill>
            <a:latin typeface="+mn-lt"/>
          </a:endParaRPr>
        </a:p>
      </cdr:txBody>
    </cdr:sp>
  </cdr:relSizeAnchor>
  <cdr:relSizeAnchor xmlns:cdr="http://schemas.openxmlformats.org/drawingml/2006/chartDrawing">
    <cdr:from>
      <cdr:x>0.27076</cdr:x>
      <cdr:y>0.79321</cdr:y>
    </cdr:from>
    <cdr:to>
      <cdr:x>0.35409</cdr:x>
      <cdr:y>0.92284</cdr:y>
    </cdr:to>
    <cdr:sp macro="" textlink="">
      <cdr:nvSpPr>
        <cdr:cNvPr id="5" name="TextBox 1"/>
        <cdr:cNvSpPr txBox="1"/>
      </cdr:nvSpPr>
      <cdr:spPr>
        <a:xfrm xmlns:a="http://schemas.openxmlformats.org/drawingml/2006/main">
          <a:off x="2288489" y="3263920"/>
          <a:ext cx="704316" cy="533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Jul ’09</a:t>
          </a:r>
        </a:p>
        <a:p xmlns:a="http://schemas.openxmlformats.org/drawingml/2006/main">
          <a:pPr algn="ctr"/>
          <a:r>
            <a:rPr lang="en-US" sz="1400" dirty="0" smtClean="0">
              <a:solidFill>
                <a:schemeClr val="tx1"/>
              </a:solidFill>
              <a:latin typeface="+mn-lt"/>
            </a:rPr>
            <a:t>-10.6%</a:t>
          </a:r>
          <a:endParaRPr lang="en-US" sz="1400" dirty="0">
            <a:solidFill>
              <a:schemeClr val="tx1"/>
            </a:solidFill>
            <a:latin typeface="+mn-lt"/>
          </a:endParaRPr>
        </a:p>
      </cdr:txBody>
    </cdr:sp>
  </cdr:relSizeAnchor>
  <cdr:relSizeAnchor xmlns:cdr="http://schemas.openxmlformats.org/drawingml/2006/chartDrawing">
    <cdr:from>
      <cdr:x>0.40526</cdr:x>
      <cdr:y>0.81843</cdr:y>
    </cdr:from>
    <cdr:to>
      <cdr:x>0.48859</cdr:x>
      <cdr:y>0.94806</cdr:y>
    </cdr:to>
    <cdr:sp macro="" textlink="">
      <cdr:nvSpPr>
        <cdr:cNvPr id="6" name="TextBox 1"/>
        <cdr:cNvSpPr txBox="1"/>
      </cdr:nvSpPr>
      <cdr:spPr>
        <a:xfrm xmlns:a="http://schemas.openxmlformats.org/drawingml/2006/main">
          <a:off x="3425288" y="3367686"/>
          <a:ext cx="704315" cy="533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Oct ’09</a:t>
          </a:r>
        </a:p>
        <a:p xmlns:a="http://schemas.openxmlformats.org/drawingml/2006/main">
          <a:pPr algn="ctr"/>
          <a:r>
            <a:rPr lang="en-US" sz="1400" dirty="0" smtClean="0">
              <a:solidFill>
                <a:schemeClr val="tx1"/>
              </a:solidFill>
              <a:latin typeface="+mn-lt"/>
            </a:rPr>
            <a:t>-11.9%</a:t>
          </a:r>
          <a:endParaRPr lang="en-US" sz="1400" dirty="0">
            <a:solidFill>
              <a:schemeClr val="tx1"/>
            </a:solidFill>
            <a:latin typeface="+mn-lt"/>
          </a:endParaRPr>
        </a:p>
      </cdr:txBody>
    </cdr:sp>
  </cdr:relSizeAnchor>
  <cdr:relSizeAnchor xmlns:cdr="http://schemas.openxmlformats.org/drawingml/2006/chartDrawing">
    <cdr:from>
      <cdr:x>0.61628</cdr:x>
      <cdr:y>0.05486</cdr:y>
    </cdr:from>
    <cdr:to>
      <cdr:x>0.69961</cdr:x>
      <cdr:y>0.18449</cdr:y>
    </cdr:to>
    <cdr:sp macro="" textlink="">
      <cdr:nvSpPr>
        <cdr:cNvPr id="7" name="TextBox 1"/>
        <cdr:cNvSpPr txBox="1"/>
      </cdr:nvSpPr>
      <cdr:spPr>
        <a:xfrm xmlns:a="http://schemas.openxmlformats.org/drawingml/2006/main">
          <a:off x="5208899" y="225734"/>
          <a:ext cx="704316" cy="533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Oct ’12</a:t>
          </a:r>
        </a:p>
        <a:p xmlns:a="http://schemas.openxmlformats.org/drawingml/2006/main">
          <a:pPr algn="ctr"/>
          <a:r>
            <a:rPr lang="en-US" sz="1400" dirty="0" smtClean="0">
              <a:solidFill>
                <a:schemeClr val="tx1"/>
              </a:solidFill>
              <a:latin typeface="+mn-lt"/>
            </a:rPr>
            <a:t>7.0%</a:t>
          </a:r>
          <a:endParaRPr lang="en-US" sz="1400" dirty="0">
            <a:solidFill>
              <a:schemeClr val="tx1"/>
            </a:solidFill>
            <a:latin typeface="+mn-lt"/>
          </a:endParaRPr>
        </a:p>
      </cdr:txBody>
    </cdr:sp>
  </cdr:relSizeAnchor>
  <cdr:relSizeAnchor xmlns:cdr="http://schemas.openxmlformats.org/drawingml/2006/chartDrawing">
    <cdr:from>
      <cdr:x>0.93202</cdr:x>
      <cdr:y>0.41636</cdr:y>
    </cdr:from>
    <cdr:to>
      <cdr:x>1</cdr:x>
      <cdr:y>0.54599</cdr:y>
    </cdr:to>
    <cdr:sp macro="" textlink="">
      <cdr:nvSpPr>
        <cdr:cNvPr id="8" name="TextBox 1"/>
        <cdr:cNvSpPr txBox="1"/>
      </cdr:nvSpPr>
      <cdr:spPr>
        <a:xfrm xmlns:a="http://schemas.openxmlformats.org/drawingml/2006/main">
          <a:off x="7877597" y="1713224"/>
          <a:ext cx="574533" cy="533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-1.4</a:t>
          </a:r>
          <a:endParaRPr lang="en-US" sz="1400" dirty="0">
            <a:solidFill>
              <a:schemeClr val="tx1"/>
            </a:solidFill>
            <a:latin typeface="+mn-lt"/>
          </a:endParaRPr>
        </a:p>
      </cdr:txBody>
    </cdr:sp>
  </cdr:relSizeAnchor>
  <cdr:relSizeAnchor xmlns:cdr="http://schemas.openxmlformats.org/drawingml/2006/chartDrawing">
    <cdr:from>
      <cdr:x>0.93107</cdr:x>
      <cdr:y>0.4895</cdr:y>
    </cdr:from>
    <cdr:to>
      <cdr:x>1</cdr:x>
      <cdr:y>0.61913</cdr:y>
    </cdr:to>
    <cdr:sp macro="" textlink="">
      <cdr:nvSpPr>
        <cdr:cNvPr id="9" name="TextBox 1"/>
        <cdr:cNvSpPr txBox="1"/>
      </cdr:nvSpPr>
      <cdr:spPr>
        <a:xfrm xmlns:a="http://schemas.openxmlformats.org/drawingml/2006/main">
          <a:off x="7869506" y="2014206"/>
          <a:ext cx="582625" cy="5334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-2.4</a:t>
          </a:r>
          <a:endParaRPr lang="en-US" sz="1400" dirty="0">
            <a:solidFill>
              <a:schemeClr val="tx1"/>
            </a:solidFill>
            <a:latin typeface="+mn-lt"/>
          </a:endParaRPr>
        </a:p>
      </cdr:txBody>
    </cdr:sp>
  </cdr:relSizeAnchor>
  <cdr:relSizeAnchor xmlns:cdr="http://schemas.openxmlformats.org/drawingml/2006/chartDrawing">
    <cdr:from>
      <cdr:x>0.76569</cdr:x>
      <cdr:y>0.0215</cdr:y>
    </cdr:from>
    <cdr:to>
      <cdr:x>0.84902</cdr:x>
      <cdr:y>0.15113</cdr:y>
    </cdr:to>
    <cdr:sp macro="" textlink="">
      <cdr:nvSpPr>
        <cdr:cNvPr id="11" name="TextBox 1"/>
        <cdr:cNvSpPr txBox="1"/>
      </cdr:nvSpPr>
      <cdr:spPr>
        <a:xfrm xmlns:a="http://schemas.openxmlformats.org/drawingml/2006/main">
          <a:off x="6471673" y="88462"/>
          <a:ext cx="704316" cy="5334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Aug ’14</a:t>
          </a:r>
        </a:p>
        <a:p xmlns:a="http://schemas.openxmlformats.org/drawingml/2006/main">
          <a:pPr algn="ctr"/>
          <a:r>
            <a:rPr lang="en-US" sz="1400" dirty="0" smtClean="0">
              <a:solidFill>
                <a:schemeClr val="tx1"/>
              </a:solidFill>
              <a:latin typeface="+mn-lt"/>
            </a:rPr>
            <a:t>7.1%</a:t>
          </a:r>
          <a:endParaRPr lang="en-US" sz="1400" dirty="0">
            <a:solidFill>
              <a:schemeClr val="tx1"/>
            </a:solidFill>
            <a:latin typeface="+mn-lt"/>
          </a:endParaRPr>
        </a:p>
      </cdr:txBody>
    </cdr:sp>
  </cdr:relSizeAnchor>
  <cdr:relSizeAnchor xmlns:cdr="http://schemas.openxmlformats.org/drawingml/2006/chartDrawing">
    <cdr:from>
      <cdr:x>0.83516</cdr:x>
      <cdr:y>0.32639</cdr:y>
    </cdr:from>
    <cdr:to>
      <cdr:x>0.83708</cdr:x>
      <cdr:y>0.52108</cdr:y>
    </cdr:to>
    <cdr:cxnSp macro="">
      <cdr:nvCxnSpPr>
        <cdr:cNvPr id="12" name="Straight Arrow Connector 11"/>
        <cdr:cNvCxnSpPr/>
      </cdr:nvCxnSpPr>
      <cdr:spPr>
        <a:xfrm xmlns:a="http://schemas.openxmlformats.org/drawingml/2006/main" flipV="1">
          <a:off x="7058895" y="1343017"/>
          <a:ext cx="16184" cy="80111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0.52455</cdr:x>
      <cdr:y>0</cdr:y>
    </cdr:from>
    <cdr:to>
      <cdr:x>0.61714</cdr:x>
      <cdr:y>0.12963</cdr:y>
    </cdr:to>
    <cdr:sp macro="" textlink="">
      <cdr:nvSpPr>
        <cdr:cNvPr id="3" name="TextBox 1"/>
        <cdr:cNvSpPr txBox="1"/>
      </cdr:nvSpPr>
      <cdr:spPr>
        <a:xfrm xmlns:a="http://schemas.openxmlformats.org/drawingml/2006/main">
          <a:off x="4412309" y="-1707419"/>
          <a:ext cx="778836" cy="5530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June </a:t>
          </a:r>
          <a:r>
            <a:rPr lang="en-US" sz="1400" dirty="0">
              <a:solidFill>
                <a:schemeClr val="tx1"/>
              </a:solidFill>
            </a:rPr>
            <a:t>’</a:t>
          </a:r>
          <a:r>
            <a:rPr lang="en-US" sz="1400" dirty="0" smtClean="0">
              <a:solidFill>
                <a:schemeClr val="tx1"/>
              </a:solidFill>
              <a:latin typeface="+mn-lt"/>
            </a:rPr>
            <a:t>06</a:t>
          </a:r>
        </a:p>
        <a:p xmlns:a="http://schemas.openxmlformats.org/drawingml/2006/main">
          <a:pPr algn="ctr"/>
          <a:r>
            <a:rPr lang="en-US" sz="1400" dirty="0" smtClean="0">
              <a:solidFill>
                <a:schemeClr val="tx1"/>
              </a:solidFill>
              <a:latin typeface="+mn-lt"/>
            </a:rPr>
            <a:t>9.3%</a:t>
          </a:r>
          <a:endParaRPr lang="en-US" sz="1400" dirty="0">
            <a:solidFill>
              <a:schemeClr val="tx1"/>
            </a:solidFill>
            <a:latin typeface="+mn-lt"/>
          </a:endParaRPr>
        </a:p>
      </cdr:txBody>
    </cdr:sp>
  </cdr:relSizeAnchor>
  <cdr:relSizeAnchor xmlns:cdr="http://schemas.openxmlformats.org/drawingml/2006/chartDrawing">
    <cdr:from>
      <cdr:x>0.37492</cdr:x>
      <cdr:y>0.78716</cdr:y>
    </cdr:from>
    <cdr:to>
      <cdr:x>0.46752</cdr:x>
      <cdr:y>0.91679</cdr:y>
    </cdr:to>
    <cdr:sp macro="" textlink="">
      <cdr:nvSpPr>
        <cdr:cNvPr id="4" name="TextBox 1"/>
        <cdr:cNvSpPr txBox="1"/>
      </cdr:nvSpPr>
      <cdr:spPr>
        <a:xfrm xmlns:a="http://schemas.openxmlformats.org/drawingml/2006/main">
          <a:off x="3153737" y="3358441"/>
          <a:ext cx="778921" cy="5530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Aug </a:t>
          </a:r>
          <a:r>
            <a:rPr lang="en-US" sz="1400" dirty="0" smtClean="0">
              <a:solidFill>
                <a:schemeClr val="tx1"/>
              </a:solidFill>
            </a:rPr>
            <a:t>’</a:t>
          </a:r>
          <a:r>
            <a:rPr lang="en-US" sz="1400" dirty="0" smtClean="0">
              <a:solidFill>
                <a:schemeClr val="tx1"/>
              </a:solidFill>
              <a:latin typeface="+mn-lt"/>
            </a:rPr>
            <a:t>09</a:t>
          </a:r>
        </a:p>
        <a:p xmlns:a="http://schemas.openxmlformats.org/drawingml/2006/main">
          <a:pPr algn="ctr"/>
          <a:r>
            <a:rPr lang="en-US" sz="1400" dirty="0" smtClean="0">
              <a:solidFill>
                <a:schemeClr val="tx1"/>
              </a:solidFill>
              <a:latin typeface="+mn-lt"/>
            </a:rPr>
            <a:t>-20.9%</a:t>
          </a:r>
          <a:endParaRPr lang="en-US" sz="1400" dirty="0">
            <a:solidFill>
              <a:schemeClr val="tx1"/>
            </a:solidFill>
            <a:latin typeface="+mn-lt"/>
          </a:endParaRPr>
        </a:p>
      </cdr:txBody>
    </cdr:sp>
  </cdr:relSizeAnchor>
  <cdr:relSizeAnchor xmlns:cdr="http://schemas.openxmlformats.org/drawingml/2006/chartDrawing">
    <cdr:from>
      <cdr:x>0.90741</cdr:x>
      <cdr:y>0.47643</cdr:y>
    </cdr:from>
    <cdr:to>
      <cdr:x>1</cdr:x>
      <cdr:y>0.60605</cdr:y>
    </cdr:to>
    <cdr:sp macro="" textlink="">
      <cdr:nvSpPr>
        <cdr:cNvPr id="5" name="TextBox 1"/>
        <cdr:cNvSpPr txBox="1"/>
      </cdr:nvSpPr>
      <cdr:spPr>
        <a:xfrm xmlns:a="http://schemas.openxmlformats.org/drawingml/2006/main">
          <a:off x="7632836" y="2032713"/>
          <a:ext cx="778836" cy="5530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-3.8%</a:t>
          </a:r>
          <a:endParaRPr lang="en-US" sz="1400" dirty="0">
            <a:solidFill>
              <a:schemeClr val="tx1"/>
            </a:solidFill>
            <a:latin typeface="+mn-lt"/>
          </a:endParaRPr>
        </a:p>
      </cdr:txBody>
    </cdr:sp>
  </cdr:relSizeAnchor>
  <cdr:relSizeAnchor xmlns:cdr="http://schemas.openxmlformats.org/drawingml/2006/chartDrawing">
    <cdr:from>
      <cdr:x>0.76304</cdr:x>
      <cdr:y>0.0228</cdr:y>
    </cdr:from>
    <cdr:to>
      <cdr:x>0.85563</cdr:x>
      <cdr:y>0.15243</cdr:y>
    </cdr:to>
    <cdr:sp macro="" textlink="">
      <cdr:nvSpPr>
        <cdr:cNvPr id="7" name="TextBox 1"/>
        <cdr:cNvSpPr txBox="1"/>
      </cdr:nvSpPr>
      <cdr:spPr>
        <a:xfrm xmlns:a="http://schemas.openxmlformats.org/drawingml/2006/main">
          <a:off x="6418424" y="97295"/>
          <a:ext cx="778837" cy="5530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dirty="0" smtClean="0">
              <a:solidFill>
                <a:schemeClr val="tx1"/>
              </a:solidFill>
              <a:latin typeface="+mn-lt"/>
            </a:rPr>
            <a:t>Dec </a:t>
          </a:r>
          <a:r>
            <a:rPr lang="en-US" sz="1400" dirty="0" smtClean="0">
              <a:solidFill>
                <a:schemeClr val="tx1"/>
              </a:solidFill>
            </a:rPr>
            <a:t>’</a:t>
          </a:r>
          <a:r>
            <a:rPr lang="en-US" sz="1400" dirty="0" smtClean="0">
              <a:solidFill>
                <a:schemeClr val="tx1"/>
              </a:solidFill>
              <a:latin typeface="+mn-lt"/>
            </a:rPr>
            <a:t>14</a:t>
          </a:r>
        </a:p>
        <a:p xmlns:a="http://schemas.openxmlformats.org/drawingml/2006/main">
          <a:pPr algn="ctr"/>
          <a:r>
            <a:rPr lang="en-US" sz="1400" dirty="0" smtClean="0">
              <a:solidFill>
                <a:schemeClr val="tx1"/>
              </a:solidFill>
              <a:latin typeface="+mn-lt"/>
            </a:rPr>
            <a:t>9.7%</a:t>
          </a:r>
          <a:endParaRPr lang="en-US" sz="1400"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3174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3174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3174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atin typeface="Times New Roman" pitchFamily="18" charset="0"/>
              </a:defRPr>
            </a:lvl1pPr>
          </a:lstStyle>
          <a:p>
            <a:pPr>
              <a:defRPr/>
            </a:pPr>
            <a:fld id="{6D436E74-9949-40A0-A9EB-57A456C5E43D}" type="slidenum">
              <a:rPr lang="en-US"/>
              <a:pPr>
                <a:defRPr/>
              </a:pPr>
              <a:t>‹#›</a:t>
            </a:fld>
            <a:endParaRPr lang="en-US"/>
          </a:p>
        </p:txBody>
      </p:sp>
    </p:spTree>
    <p:extLst>
      <p:ext uri="{BB962C8B-B14F-4D97-AF65-F5344CB8AC3E}">
        <p14:creationId xmlns:p14="http://schemas.microsoft.com/office/powerpoint/2010/main" val="3200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6131" name="Rectangle 3"/>
          <p:cNvSpPr>
            <a:spLocks noGrp="1" noChangeArrowheads="1"/>
          </p:cNvSpPr>
          <p:nvPr>
            <p:ph type="dt" idx="1"/>
          </p:nvPr>
        </p:nvSpPr>
        <p:spPr bwMode="auto">
          <a:xfrm>
            <a:off x="3972560" y="0"/>
            <a:ext cx="3037840" cy="46180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76133" name="Rectangle 5"/>
          <p:cNvSpPr>
            <a:spLocks noGrp="1" noChangeArrowheads="1"/>
          </p:cNvSpPr>
          <p:nvPr>
            <p:ph type="body" sz="quarter" idx="3"/>
          </p:nvPr>
        </p:nvSpPr>
        <p:spPr bwMode="auto">
          <a:xfrm>
            <a:off x="934720" y="4387136"/>
            <a:ext cx="5140960" cy="41562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6134" name="Rectangle 6"/>
          <p:cNvSpPr>
            <a:spLocks noGrp="1" noChangeArrowheads="1"/>
          </p:cNvSpPr>
          <p:nvPr>
            <p:ph type="ftr" sz="quarter" idx="4"/>
          </p:nvPr>
        </p:nvSpPr>
        <p:spPr bwMode="auto">
          <a:xfrm>
            <a:off x="0" y="8774271"/>
            <a:ext cx="3037840" cy="46180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6135" name="Rectangle 7"/>
          <p:cNvSpPr>
            <a:spLocks noGrp="1" noChangeArrowheads="1"/>
          </p:cNvSpPr>
          <p:nvPr>
            <p:ph type="sldNum" sz="quarter" idx="5"/>
          </p:nvPr>
        </p:nvSpPr>
        <p:spPr bwMode="auto">
          <a:xfrm>
            <a:off x="3972560" y="8774271"/>
            <a:ext cx="3037840" cy="46180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atin typeface="Times New Roman" pitchFamily="18" charset="0"/>
              </a:defRPr>
            </a:lvl1pPr>
          </a:lstStyle>
          <a:p>
            <a:pPr>
              <a:defRPr/>
            </a:pPr>
            <a:fld id="{E9E54789-4DDF-423F-A238-B3ACB54C3AC4}" type="slidenum">
              <a:rPr lang="en-US"/>
              <a:pPr>
                <a:defRPr/>
              </a:pPr>
              <a:t>‹#›</a:t>
            </a:fld>
            <a:endParaRPr lang="en-US"/>
          </a:p>
        </p:txBody>
      </p:sp>
    </p:spTree>
    <p:extLst>
      <p:ext uri="{BB962C8B-B14F-4D97-AF65-F5344CB8AC3E}">
        <p14:creationId xmlns:p14="http://schemas.microsoft.com/office/powerpoint/2010/main" val="2624709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5E68D5F-1C11-4C1E-9901-5A52AE935E20}" type="slidenum">
              <a:rPr lang="en-GB" smtClean="0"/>
              <a:t>4</a:t>
            </a:fld>
            <a:endParaRPr lang="en-GB" dirty="0"/>
          </a:p>
        </p:txBody>
      </p:sp>
    </p:spTree>
    <p:extLst>
      <p:ext uri="{BB962C8B-B14F-4D97-AF65-F5344CB8AC3E}">
        <p14:creationId xmlns:p14="http://schemas.microsoft.com/office/powerpoint/2010/main" val="147240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4" name="Slide Number Placeholder 3"/>
          <p:cNvSpPr>
            <a:spLocks noGrp="1"/>
          </p:cNvSpPr>
          <p:nvPr>
            <p:ph type="sldNum" sz="quarter" idx="5"/>
          </p:nvPr>
        </p:nvSpPr>
        <p:spPr/>
        <p:txBody>
          <a:bodyPr/>
          <a:lstStyle/>
          <a:p>
            <a:fld id="{ED0AC14B-7717-488B-8BD4-07EE4430EF89}" type="slidenum">
              <a:rPr lang="en-GB"/>
              <a:pPr/>
              <a:t>17</a:t>
            </a:fld>
            <a:endParaRPr lang="en-GB" dirty="0"/>
          </a:p>
        </p:txBody>
      </p:sp>
    </p:spTree>
    <p:extLst>
      <p:ext uri="{BB962C8B-B14F-4D97-AF65-F5344CB8AC3E}">
        <p14:creationId xmlns:p14="http://schemas.microsoft.com/office/powerpoint/2010/main" val="9614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eaLnBrk="1" hangingPunct="1"/>
            <a:endParaRPr lang="en-GB" dirty="0" smtClean="0"/>
          </a:p>
        </p:txBody>
      </p:sp>
      <p:sp>
        <p:nvSpPr>
          <p:cNvPr id="4" name="Slide Number Placeholder 3"/>
          <p:cNvSpPr>
            <a:spLocks noGrp="1"/>
          </p:cNvSpPr>
          <p:nvPr>
            <p:ph type="sldNum" sz="quarter" idx="10"/>
          </p:nvPr>
        </p:nvSpPr>
        <p:spPr/>
        <p:txBody>
          <a:bodyPr/>
          <a:lstStyle/>
          <a:p>
            <a:fld id="{C8D57218-4C11-49B7-B337-AB1849063B63}"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48095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smtClean="0"/>
              <a:pPr/>
              <a:t>19</a:t>
            </a:fld>
            <a:endParaRPr lang="en-US" dirty="0"/>
          </a:p>
        </p:txBody>
      </p:sp>
    </p:spTree>
    <p:extLst>
      <p:ext uri="{BB962C8B-B14F-4D97-AF65-F5344CB8AC3E}">
        <p14:creationId xmlns:p14="http://schemas.microsoft.com/office/powerpoint/2010/main" val="393094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7A5A659-0DDF-4346-B205-FA957B1E2FB4}" type="slidenum">
              <a:rPr lang="en-US" smtClean="0"/>
              <a:t>5</a:t>
            </a:fld>
            <a:endParaRPr lang="en-US" dirty="0"/>
          </a:p>
        </p:txBody>
      </p:sp>
    </p:spTree>
    <p:extLst>
      <p:ext uri="{BB962C8B-B14F-4D97-AF65-F5344CB8AC3E}">
        <p14:creationId xmlns:p14="http://schemas.microsoft.com/office/powerpoint/2010/main" val="360116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5E68D5F-1C11-4C1E-9901-5A52AE935E20}" type="slidenum">
              <a:rPr lang="en-GB" smtClean="0"/>
              <a:t>6</a:t>
            </a:fld>
            <a:endParaRPr lang="en-GB" dirty="0"/>
          </a:p>
        </p:txBody>
      </p:sp>
    </p:spTree>
    <p:extLst>
      <p:ext uri="{BB962C8B-B14F-4D97-AF65-F5344CB8AC3E}">
        <p14:creationId xmlns:p14="http://schemas.microsoft.com/office/powerpoint/2010/main" val="330410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8D57218-4C11-49B7-B337-AB1849063B63}"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29569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smtClean="0"/>
              <a:pPr/>
              <a:t>8</a:t>
            </a:fld>
            <a:endParaRPr lang="en-US"/>
          </a:p>
        </p:txBody>
      </p:sp>
    </p:spTree>
    <p:extLst>
      <p:ext uri="{BB962C8B-B14F-4D97-AF65-F5344CB8AC3E}">
        <p14:creationId xmlns:p14="http://schemas.microsoft.com/office/powerpoint/2010/main" val="368994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28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98563" y="693738"/>
            <a:ext cx="4619625" cy="3463925"/>
          </a:xfrm>
          <a:ln/>
        </p:spPr>
      </p:sp>
      <p:sp>
        <p:nvSpPr>
          <p:cNvPr id="161795" name="Rectangle 3"/>
          <p:cNvSpPr>
            <a:spLocks noGrp="1" noChangeArrowheads="1"/>
          </p:cNvSpPr>
          <p:nvPr>
            <p:ph type="body" idx="1"/>
          </p:nvPr>
        </p:nvSpPr>
        <p:spPr>
          <a:xfrm>
            <a:off x="934720" y="4387768"/>
            <a:ext cx="5140960" cy="4154341"/>
          </a:xfrm>
          <a:noFill/>
          <a:ln/>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t>LIIC ALIS 2014</a:t>
            </a:r>
            <a:endParaRPr lang="en-US" dirty="0"/>
          </a:p>
        </p:txBody>
      </p:sp>
    </p:spTree>
    <p:extLst>
      <p:ext uri="{BB962C8B-B14F-4D97-AF65-F5344CB8AC3E}">
        <p14:creationId xmlns:p14="http://schemas.microsoft.com/office/powerpoint/2010/main" val="420198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smtClean="0"/>
              <a:pPr/>
              <a:t>14</a:t>
            </a:fld>
            <a:endParaRPr lang="en-US"/>
          </a:p>
        </p:txBody>
      </p:sp>
    </p:spTree>
    <p:extLst>
      <p:ext uri="{BB962C8B-B14F-4D97-AF65-F5344CB8AC3E}">
        <p14:creationId xmlns:p14="http://schemas.microsoft.com/office/powerpoint/2010/main" val="398081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smtClean="0"/>
              <a:pPr/>
              <a:t>16</a:t>
            </a:fld>
            <a:endParaRPr lang="en-US"/>
          </a:p>
        </p:txBody>
      </p:sp>
    </p:spTree>
    <p:extLst>
      <p:ext uri="{BB962C8B-B14F-4D97-AF65-F5344CB8AC3E}">
        <p14:creationId xmlns:p14="http://schemas.microsoft.com/office/powerpoint/2010/main" val="2188107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email &amp; twitt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33375" y="6187990"/>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
        <p:nvSpPr>
          <p:cNvPr id="4" name="Title 1"/>
          <p:cNvSpPr>
            <a:spLocks noGrp="1"/>
          </p:cNvSpPr>
          <p:nvPr>
            <p:ph type="ctrTitle" hasCustomPrompt="1"/>
          </p:nvPr>
        </p:nvSpPr>
        <p:spPr>
          <a:xfrm>
            <a:off x="685800" y="2130426"/>
            <a:ext cx="7772400" cy="908050"/>
          </a:xfrm>
        </p:spPr>
        <p:txBody>
          <a:bodyPr>
            <a:normAutofit/>
          </a:bodyPr>
          <a:lstStyle>
            <a:lvl1pPr algn="l">
              <a:defRPr sz="3800">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685800" y="3067050"/>
            <a:ext cx="7772400" cy="800100"/>
          </a:xfrm>
        </p:spPr>
        <p:txBody>
          <a:bodyPr>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a:t>
            </a:r>
            <a:endParaRPr lang="en-US" dirty="0"/>
          </a:p>
        </p:txBody>
      </p:sp>
      <p:pic>
        <p:nvPicPr>
          <p:cNvPr id="7"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810" y="5313136"/>
            <a:ext cx="375859" cy="3758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8860" y="5054363"/>
            <a:ext cx="342143" cy="249420"/>
          </a:xfrm>
          <a:prstGeom prst="rect">
            <a:avLst/>
          </a:prstGeom>
        </p:spPr>
      </p:pic>
      <p:sp>
        <p:nvSpPr>
          <p:cNvPr id="10" name="Text Placeholder 9"/>
          <p:cNvSpPr>
            <a:spLocks noGrp="1"/>
          </p:cNvSpPr>
          <p:nvPr>
            <p:ph type="body" sz="quarter" idx="10" hasCustomPrompt="1"/>
          </p:nvPr>
        </p:nvSpPr>
        <p:spPr>
          <a:xfrm>
            <a:off x="685800" y="4230688"/>
            <a:ext cx="7242175" cy="671275"/>
          </a:xfrm>
        </p:spPr>
        <p:txBody>
          <a:bodyPr>
            <a:normAutofit/>
          </a:bodyPr>
          <a:lstStyle>
            <a:lvl1pPr marL="0" indent="0">
              <a:buNone/>
              <a:defRPr sz="2000" b="0" baseline="0">
                <a:solidFill>
                  <a:schemeClr val="bg1"/>
                </a:solidFill>
              </a:defRPr>
            </a:lvl1pPr>
          </a:lstStyle>
          <a:p>
            <a:pPr lvl="0"/>
            <a:r>
              <a:rPr lang="en-US" sz="2000" dirty="0" smtClean="0"/>
              <a:t>Name </a:t>
            </a:r>
          </a:p>
          <a:p>
            <a:pPr lvl="0"/>
            <a:r>
              <a:rPr lang="en-US" sz="2000" dirty="0" smtClean="0"/>
              <a:t>Title</a:t>
            </a:r>
            <a:endParaRPr lang="en-US" dirty="0"/>
          </a:p>
        </p:txBody>
      </p:sp>
      <p:sp>
        <p:nvSpPr>
          <p:cNvPr id="12" name="Text Placeholder 11"/>
          <p:cNvSpPr>
            <a:spLocks noGrp="1"/>
          </p:cNvSpPr>
          <p:nvPr>
            <p:ph type="body" sz="quarter" idx="11" hasCustomPrompt="1"/>
          </p:nvPr>
        </p:nvSpPr>
        <p:spPr>
          <a:xfrm>
            <a:off x="1205669" y="5005161"/>
            <a:ext cx="4391025" cy="635000"/>
          </a:xfrm>
        </p:spPr>
        <p:txBody>
          <a:bodyPr>
            <a:noAutofit/>
          </a:bodyPr>
          <a:lstStyle>
            <a:lvl1pPr marL="0" indent="0">
              <a:buNone/>
              <a:defRPr sz="1800">
                <a:solidFill>
                  <a:schemeClr val="bg1"/>
                </a:solidFill>
              </a:defRPr>
            </a:lvl1pPr>
          </a:lstStyle>
          <a:p>
            <a:pPr lvl="0"/>
            <a:r>
              <a:rPr lang="en-US" dirty="0" smtClean="0"/>
              <a:t>Email</a:t>
            </a:r>
          </a:p>
          <a:p>
            <a:pPr lvl="0"/>
            <a:r>
              <a:rPr lang="en-US" dirty="0" smtClean="0"/>
              <a:t>Twitter </a:t>
            </a:r>
            <a:endParaRPr lang="en-US" dirty="0"/>
          </a:p>
        </p:txBody>
      </p:sp>
    </p:spTree>
    <p:extLst>
      <p:ext uri="{BB962C8B-B14F-4D97-AF65-F5344CB8AC3E}">
        <p14:creationId xmlns:p14="http://schemas.microsoft.com/office/powerpoint/2010/main" val="2188825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AsiaPac">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578546" y="1723208"/>
            <a:ext cx="77724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Questions? </a:t>
            </a:r>
          </a:p>
          <a:p>
            <a:pPr fontAlgn="auto">
              <a:spcAft>
                <a:spcPts val="0"/>
              </a:spcAft>
            </a:pPr>
            <a:endParaRPr lang="en-US" sz="3000" dirty="0">
              <a:solidFill>
                <a:prstClr val="white"/>
              </a:solidFill>
              <a:latin typeface="Calibiri"/>
            </a:endParaRPr>
          </a:p>
        </p:txBody>
      </p:sp>
      <p:sp>
        <p:nvSpPr>
          <p:cNvPr id="8" name="TextBox 7"/>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Tree>
    <p:extLst>
      <p:ext uri="{BB962C8B-B14F-4D97-AF65-F5344CB8AC3E}">
        <p14:creationId xmlns:p14="http://schemas.microsoft.com/office/powerpoint/2010/main" val="3409181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7" name="Title 1"/>
          <p:cNvSpPr txBox="1">
            <a:spLocks/>
          </p:cNvSpPr>
          <p:nvPr userDrawn="1"/>
        </p:nvSpPr>
        <p:spPr>
          <a:xfrm>
            <a:off x="578546" y="1694410"/>
            <a:ext cx="7772400" cy="8675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Thank You!</a:t>
            </a:r>
          </a:p>
          <a:p>
            <a:pPr fontAlgn="auto">
              <a:spcAft>
                <a:spcPts val="0"/>
              </a:spcAft>
            </a:pPr>
            <a:endParaRPr lang="en-US" sz="3000" dirty="0">
              <a:solidFill>
                <a:prstClr val="white"/>
              </a:solidFill>
              <a:latin typeface="Calibi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pic>
        <p:nvPicPr>
          <p:cNvPr id="11"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796" y="3915888"/>
            <a:ext cx="465968" cy="465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gaffron\AppData\Local\Temp\linkedin_logo_package\LinkedIn [in]\Screen\White\In-White-128px-T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7407" y="4670799"/>
            <a:ext cx="318746" cy="291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1705" y="3354661"/>
            <a:ext cx="430151" cy="313577"/>
          </a:xfrm>
          <a:prstGeom prst="rect">
            <a:avLst/>
          </a:prstGeom>
        </p:spPr>
      </p:pic>
      <p:sp>
        <p:nvSpPr>
          <p:cNvPr id="17" name="Text Placeholder 16"/>
          <p:cNvSpPr>
            <a:spLocks noGrp="1"/>
          </p:cNvSpPr>
          <p:nvPr>
            <p:ph type="body" sz="quarter" idx="10" hasCustomPrompt="1"/>
          </p:nvPr>
        </p:nvSpPr>
        <p:spPr>
          <a:xfrm>
            <a:off x="673100" y="2438400"/>
            <a:ext cx="6632575" cy="723900"/>
          </a:xfrm>
        </p:spPr>
        <p:txBody>
          <a:bodyPr>
            <a:noAutofit/>
          </a:bodyPr>
          <a:lstStyle>
            <a:lvl1pPr marL="0" indent="0">
              <a:buNone/>
              <a:defRPr sz="1900"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238250" y="3297238"/>
            <a:ext cx="5457825" cy="1722437"/>
          </a:xfrm>
        </p:spPr>
        <p:txBody>
          <a:bodyPr>
            <a:noAutofit/>
          </a:bodyPr>
          <a:lstStyle>
            <a:lvl1pPr marL="0" indent="0">
              <a:buNone/>
              <a:defRPr sz="1800" baseline="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sp>
        <p:nvSpPr>
          <p:cNvPr id="14" name="TextBox 13"/>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Tree>
    <p:extLst>
      <p:ext uri="{BB962C8B-B14F-4D97-AF65-F5344CB8AC3E}">
        <p14:creationId xmlns:p14="http://schemas.microsoft.com/office/powerpoint/2010/main" val="877044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AsiaPAC">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26"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7672" y="3915888"/>
            <a:ext cx="529448" cy="45844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578546" y="1694410"/>
            <a:ext cx="7772400" cy="8675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Thank You!</a:t>
            </a:r>
          </a:p>
          <a:p>
            <a:pPr fontAlgn="auto">
              <a:spcAft>
                <a:spcPts val="0"/>
              </a:spcAft>
            </a:pPr>
            <a:endParaRPr lang="en-US" sz="3000" dirty="0">
              <a:solidFill>
                <a:prstClr val="white"/>
              </a:solidFill>
              <a:latin typeface="Calibiri"/>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705" y="3354661"/>
            <a:ext cx="430151" cy="313577"/>
          </a:xfrm>
          <a:prstGeom prst="rect">
            <a:avLst/>
          </a:prstGeom>
        </p:spPr>
      </p:pic>
      <p:sp>
        <p:nvSpPr>
          <p:cNvPr id="17" name="Text Placeholder 16"/>
          <p:cNvSpPr>
            <a:spLocks noGrp="1"/>
          </p:cNvSpPr>
          <p:nvPr>
            <p:ph type="body" sz="quarter" idx="10" hasCustomPrompt="1"/>
          </p:nvPr>
        </p:nvSpPr>
        <p:spPr>
          <a:xfrm>
            <a:off x="673100" y="2438400"/>
            <a:ext cx="6632575" cy="723900"/>
          </a:xfrm>
        </p:spPr>
        <p:txBody>
          <a:bodyPr>
            <a:noAutofit/>
          </a:bodyPr>
          <a:lstStyle>
            <a:lvl1pPr marL="0" indent="0">
              <a:buNone/>
              <a:defRPr sz="1900"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238250" y="3297238"/>
            <a:ext cx="5457825" cy="1722437"/>
          </a:xfrm>
        </p:spPr>
        <p:txBody>
          <a:bodyPr>
            <a:noAutofit/>
          </a:bodyPr>
          <a:lstStyle>
            <a:lvl1pPr marL="0" indent="0">
              <a:buNone/>
              <a:defRPr sz="1800" baseline="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pic>
        <p:nvPicPr>
          <p:cNvPr id="15"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5480" y="4613275"/>
            <a:ext cx="482600"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12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_no twitt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7" name="Title 1"/>
          <p:cNvSpPr txBox="1">
            <a:spLocks/>
          </p:cNvSpPr>
          <p:nvPr userDrawn="1"/>
        </p:nvSpPr>
        <p:spPr>
          <a:xfrm>
            <a:off x="578546" y="1694410"/>
            <a:ext cx="7772400" cy="8675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Thank You!</a:t>
            </a:r>
          </a:p>
          <a:p>
            <a:pPr fontAlgn="auto">
              <a:spcAft>
                <a:spcPts val="0"/>
              </a:spcAft>
            </a:pPr>
            <a:endParaRPr lang="en-US" sz="3000" dirty="0">
              <a:solidFill>
                <a:prstClr val="white"/>
              </a:solidFill>
              <a:latin typeface="Calibi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pic>
        <p:nvPicPr>
          <p:cNvPr id="12"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7407" y="4013574"/>
            <a:ext cx="318746" cy="291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1705" y="3354661"/>
            <a:ext cx="430151" cy="313577"/>
          </a:xfrm>
          <a:prstGeom prst="rect">
            <a:avLst/>
          </a:prstGeom>
        </p:spPr>
      </p:pic>
      <p:sp>
        <p:nvSpPr>
          <p:cNvPr id="17" name="Text Placeholder 16"/>
          <p:cNvSpPr>
            <a:spLocks noGrp="1"/>
          </p:cNvSpPr>
          <p:nvPr>
            <p:ph type="body" sz="quarter" idx="10" hasCustomPrompt="1"/>
          </p:nvPr>
        </p:nvSpPr>
        <p:spPr>
          <a:xfrm>
            <a:off x="673100" y="2438400"/>
            <a:ext cx="6632575" cy="723900"/>
          </a:xfrm>
        </p:spPr>
        <p:txBody>
          <a:bodyPr>
            <a:noAutofit/>
          </a:bodyPr>
          <a:lstStyle>
            <a:lvl1pPr marL="0" indent="0">
              <a:buNone/>
              <a:defRPr sz="1900"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238250" y="3297238"/>
            <a:ext cx="5457825" cy="1722437"/>
          </a:xfrm>
        </p:spPr>
        <p:txBody>
          <a:bodyPr>
            <a:noAutofit/>
          </a:bodyPr>
          <a:lstStyle>
            <a:lvl1pPr marL="0" indent="0">
              <a:buNone/>
              <a:defRPr sz="1800" baseline="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pic>
        <p:nvPicPr>
          <p:cNvPr id="15" name="Picture 2" descr="Z:\Branding materials\Powerpoint Template\www.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5480" y="4613275"/>
            <a:ext cx="482600"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685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_noLinkedI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7" name="Title 1"/>
          <p:cNvSpPr txBox="1">
            <a:spLocks/>
          </p:cNvSpPr>
          <p:nvPr userDrawn="1"/>
        </p:nvSpPr>
        <p:spPr>
          <a:xfrm>
            <a:off x="578546" y="1694410"/>
            <a:ext cx="7772400" cy="8675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Thank You!</a:t>
            </a:r>
          </a:p>
          <a:p>
            <a:pPr fontAlgn="auto">
              <a:spcAft>
                <a:spcPts val="0"/>
              </a:spcAft>
            </a:pPr>
            <a:endParaRPr lang="en-US" sz="3000" dirty="0">
              <a:solidFill>
                <a:prstClr val="white"/>
              </a:solidFill>
              <a:latin typeface="Calibi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pic>
        <p:nvPicPr>
          <p:cNvPr id="11"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796" y="3915888"/>
            <a:ext cx="465968" cy="465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1705" y="3354661"/>
            <a:ext cx="430151" cy="313577"/>
          </a:xfrm>
          <a:prstGeom prst="rect">
            <a:avLst/>
          </a:prstGeom>
        </p:spPr>
      </p:pic>
      <p:sp>
        <p:nvSpPr>
          <p:cNvPr id="17" name="Text Placeholder 16"/>
          <p:cNvSpPr>
            <a:spLocks noGrp="1"/>
          </p:cNvSpPr>
          <p:nvPr>
            <p:ph type="body" sz="quarter" idx="10" hasCustomPrompt="1"/>
          </p:nvPr>
        </p:nvSpPr>
        <p:spPr>
          <a:xfrm>
            <a:off x="673100" y="2438400"/>
            <a:ext cx="6632575" cy="723900"/>
          </a:xfrm>
        </p:spPr>
        <p:txBody>
          <a:bodyPr>
            <a:noAutofit/>
          </a:bodyPr>
          <a:lstStyle>
            <a:lvl1pPr marL="0" indent="0">
              <a:buNone/>
              <a:defRPr sz="1900"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238250" y="3297238"/>
            <a:ext cx="5457825" cy="1722437"/>
          </a:xfrm>
        </p:spPr>
        <p:txBody>
          <a:bodyPr>
            <a:noAutofit/>
          </a:bodyPr>
          <a:lstStyle>
            <a:lvl1pPr marL="0" indent="0">
              <a:buNone/>
              <a:defRPr sz="1800" baseline="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pic>
        <p:nvPicPr>
          <p:cNvPr id="2050" name="Picture 2" descr="Z:\Branding materials\Powerpoint Template\www.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5480" y="4613275"/>
            <a:ext cx="482600"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665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You_Email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7" name="Title 1"/>
          <p:cNvSpPr txBox="1">
            <a:spLocks/>
          </p:cNvSpPr>
          <p:nvPr userDrawn="1"/>
        </p:nvSpPr>
        <p:spPr>
          <a:xfrm>
            <a:off x="578546" y="1694410"/>
            <a:ext cx="7772400" cy="8675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Thank You!</a:t>
            </a:r>
          </a:p>
          <a:p>
            <a:pPr fontAlgn="auto">
              <a:spcAft>
                <a:spcPts val="0"/>
              </a:spcAft>
            </a:pPr>
            <a:endParaRPr lang="en-US" sz="3000" dirty="0">
              <a:solidFill>
                <a:prstClr val="white"/>
              </a:solidFill>
              <a:latin typeface="Calibi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1705" y="3354661"/>
            <a:ext cx="430151" cy="313577"/>
          </a:xfrm>
          <a:prstGeom prst="rect">
            <a:avLst/>
          </a:prstGeom>
        </p:spPr>
      </p:pic>
      <p:sp>
        <p:nvSpPr>
          <p:cNvPr id="17" name="Text Placeholder 16"/>
          <p:cNvSpPr>
            <a:spLocks noGrp="1"/>
          </p:cNvSpPr>
          <p:nvPr>
            <p:ph type="body" sz="quarter" idx="10" hasCustomPrompt="1"/>
          </p:nvPr>
        </p:nvSpPr>
        <p:spPr>
          <a:xfrm>
            <a:off x="673100" y="2438400"/>
            <a:ext cx="6632575" cy="723900"/>
          </a:xfrm>
        </p:spPr>
        <p:txBody>
          <a:bodyPr>
            <a:noAutofit/>
          </a:bodyPr>
          <a:lstStyle>
            <a:lvl1pPr marL="0" indent="0">
              <a:buNone/>
              <a:defRPr sz="1900"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238250" y="3297238"/>
            <a:ext cx="5457825" cy="1722437"/>
          </a:xfrm>
        </p:spPr>
        <p:txBody>
          <a:bodyPr>
            <a:noAutofit/>
          </a:bodyPr>
          <a:lstStyle>
            <a:lvl1pPr marL="0" indent="0">
              <a:buNone/>
              <a:defRPr sz="1800" baseline="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pic>
        <p:nvPicPr>
          <p:cNvPr id="12"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510" y="3984625"/>
            <a:ext cx="482600"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924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65809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40202" y="1548033"/>
            <a:ext cx="8229600" cy="4525963"/>
          </a:xfrm>
          <a:prstGeom prst="rect">
            <a:avLst/>
          </a:prstGeom>
        </p:spPr>
        <p:txBody>
          <a:bodyPr/>
          <a:lstStyle/>
          <a:p>
            <a:pPr lvl="0"/>
            <a:r>
              <a:rPr lang="en-US" noProof="0" smtClean="0"/>
              <a:t>Click icon to add chart</a:t>
            </a:r>
          </a:p>
        </p:txBody>
      </p:sp>
      <p:sp>
        <p:nvSpPr>
          <p:cNvPr id="4" name="TextBox 3"/>
          <p:cNvSpPr txBox="1"/>
          <p:nvPr userDrawn="1"/>
        </p:nvSpPr>
        <p:spPr>
          <a:xfrm>
            <a:off x="6400800" y="6496050"/>
            <a:ext cx="2400300" cy="215444"/>
          </a:xfrm>
          <a:prstGeom prst="rect">
            <a:avLst/>
          </a:prstGeom>
          <a:noFill/>
        </p:spPr>
        <p:txBody>
          <a:bodyPr wrap="square" rtlCol="0">
            <a:spAutoFit/>
          </a:bodyPr>
          <a:lstStyle/>
          <a:p>
            <a:pPr algn="r"/>
            <a:r>
              <a:rPr lang="en-US" sz="800" b="0" dirty="0" smtClean="0">
                <a:solidFill>
                  <a:schemeClr val="tx1">
                    <a:lumMod val="60000"/>
                    <a:lumOff val="40000"/>
                  </a:schemeClr>
                </a:solidFill>
              </a:rPr>
              <a:t>© 2016 STR. All Rights Reserved. </a:t>
            </a:r>
            <a:endParaRPr lang="en-US" sz="800" b="0" dirty="0">
              <a:solidFill>
                <a:schemeClr val="tx1">
                  <a:lumMod val="60000"/>
                  <a:lumOff val="40000"/>
                </a:schemeClr>
              </a:solidFill>
            </a:endParaRPr>
          </a:p>
        </p:txBody>
      </p:sp>
    </p:spTree>
    <p:extLst>
      <p:ext uri="{BB962C8B-B14F-4D97-AF65-F5344CB8AC3E}">
        <p14:creationId xmlns:p14="http://schemas.microsoft.com/office/powerpoint/2010/main" val="348950235"/>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_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6400800" y="6496052"/>
            <a:ext cx="2400300" cy="256545"/>
          </a:xfrm>
          <a:prstGeom prst="rect">
            <a:avLst/>
          </a:prstGeom>
          <a:noFill/>
        </p:spPr>
        <p:txBody>
          <a:bodyPr wrap="square" rtlCol="0">
            <a:spAutoFit/>
          </a:bodyPr>
          <a:lstStyle/>
          <a:p>
            <a:pPr algn="r"/>
            <a:r>
              <a:rPr lang="en-US" sz="1067" b="0" dirty="0" smtClean="0">
                <a:solidFill>
                  <a:schemeClr val="bg1"/>
                </a:solidFill>
              </a:rPr>
              <a:t>© 2016 STR. All Rights Reserved. </a:t>
            </a:r>
            <a:endParaRPr lang="en-US" sz="1067" b="0" dirty="0">
              <a:solidFill>
                <a:schemeClr val="bg1"/>
              </a:solidFill>
            </a:endParaRPr>
          </a:p>
        </p:txBody>
      </p:sp>
      <p:sp>
        <p:nvSpPr>
          <p:cNvPr id="9" name="Title 1"/>
          <p:cNvSpPr>
            <a:spLocks noGrp="1"/>
          </p:cNvSpPr>
          <p:nvPr>
            <p:ph type="title" hasCustomPrompt="1"/>
          </p:nvPr>
        </p:nvSpPr>
        <p:spPr>
          <a:xfrm>
            <a:off x="432001" y="432002"/>
            <a:ext cx="7337888" cy="345972"/>
          </a:xfrm>
          <a:prstGeom prst="rect">
            <a:avLst/>
          </a:prstGeom>
        </p:spPr>
        <p:txBody>
          <a:bodyPr>
            <a:noAutofit/>
          </a:bodyPr>
          <a:lstStyle>
            <a:lvl1pPr algn="l">
              <a:lnSpc>
                <a:spcPts val="2667"/>
              </a:lnSpc>
              <a:defRPr sz="2800" b="1">
                <a:solidFill>
                  <a:schemeClr val="bg1"/>
                </a:solidFill>
                <a:latin typeface="+mn-lt"/>
                <a:cs typeface="Arial" pitchFamily="34" charset="0"/>
              </a:defRPr>
            </a:lvl1pPr>
          </a:lstStyle>
          <a:p>
            <a:r>
              <a:rPr lang="en-US" dirty="0" smtClean="0"/>
              <a:t>Title</a:t>
            </a:r>
            <a:endParaRPr lang="en-GB" dirty="0"/>
          </a:p>
        </p:txBody>
      </p:sp>
      <p:sp>
        <p:nvSpPr>
          <p:cNvPr id="10" name="Text Placeholder 7"/>
          <p:cNvSpPr>
            <a:spLocks noGrp="1"/>
          </p:cNvSpPr>
          <p:nvPr>
            <p:ph type="body" sz="quarter" idx="13" hasCustomPrompt="1"/>
          </p:nvPr>
        </p:nvSpPr>
        <p:spPr>
          <a:xfrm>
            <a:off x="432001" y="781882"/>
            <a:ext cx="7337888" cy="303340"/>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pic>
        <p:nvPicPr>
          <p:cNvPr id="6" name="Picture 2" descr="K:\STR Global\Marketing\Brand Items\STR Rebrand 2016\STR Logotypes\For Screen\PNG\STR_FLAT_WHITE_TEAL_RGB_15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3264" y="227432"/>
            <a:ext cx="708864" cy="94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22664"/>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orldw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6400800" y="6496052"/>
            <a:ext cx="2400300" cy="256545"/>
          </a:xfrm>
          <a:prstGeom prst="rect">
            <a:avLst/>
          </a:prstGeom>
          <a:noFill/>
        </p:spPr>
        <p:txBody>
          <a:bodyPr wrap="square" rtlCol="0">
            <a:spAutoFit/>
          </a:bodyPr>
          <a:lstStyle/>
          <a:p>
            <a:pPr algn="r"/>
            <a:r>
              <a:rPr lang="en-US" sz="1067" b="0" dirty="0" smtClean="0">
                <a:solidFill>
                  <a:schemeClr val="bg1"/>
                </a:solidFill>
              </a:rPr>
              <a:t>© 2016 STR. All Rights Reserved. </a:t>
            </a:r>
            <a:endParaRPr lang="en-US" sz="1067" b="0" dirty="0">
              <a:solidFill>
                <a:schemeClr val="bg1"/>
              </a:solidFill>
            </a:endParaRPr>
          </a:p>
        </p:txBody>
      </p:sp>
      <p:sp>
        <p:nvSpPr>
          <p:cNvPr id="8" name="Title 1"/>
          <p:cNvSpPr>
            <a:spLocks noGrp="1"/>
          </p:cNvSpPr>
          <p:nvPr>
            <p:ph type="title" hasCustomPrompt="1"/>
          </p:nvPr>
        </p:nvSpPr>
        <p:spPr>
          <a:xfrm>
            <a:off x="432001" y="432002"/>
            <a:ext cx="7337888" cy="345972"/>
          </a:xfrm>
          <a:prstGeom prst="rect">
            <a:avLst/>
          </a:prstGeom>
        </p:spPr>
        <p:txBody>
          <a:bodyPr>
            <a:noAutofit/>
          </a:bodyPr>
          <a:lstStyle>
            <a:lvl1pPr algn="l">
              <a:lnSpc>
                <a:spcPts val="2667"/>
              </a:lnSpc>
              <a:defRPr sz="2800" b="1">
                <a:solidFill>
                  <a:schemeClr val="bg1"/>
                </a:solidFill>
                <a:latin typeface="+mn-lt"/>
                <a:cs typeface="Arial" pitchFamily="34" charset="0"/>
              </a:defRPr>
            </a:lvl1pPr>
          </a:lstStyle>
          <a:p>
            <a:r>
              <a:rPr lang="en-US" dirty="0" smtClean="0"/>
              <a:t>Title</a:t>
            </a:r>
            <a:endParaRPr lang="en-GB" dirty="0"/>
          </a:p>
        </p:txBody>
      </p:sp>
      <p:sp>
        <p:nvSpPr>
          <p:cNvPr id="10" name="Text Placeholder 7"/>
          <p:cNvSpPr>
            <a:spLocks noGrp="1"/>
          </p:cNvSpPr>
          <p:nvPr>
            <p:ph type="body" sz="quarter" idx="13" hasCustomPrompt="1"/>
          </p:nvPr>
        </p:nvSpPr>
        <p:spPr>
          <a:xfrm>
            <a:off x="432001" y="781882"/>
            <a:ext cx="7337888" cy="303340"/>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pic>
        <p:nvPicPr>
          <p:cNvPr id="7" name="Picture 2" descr="K:\STR Global\Marketing\Brand Items\STR Rebrand 2016\STR Logotypes\For Screen\PNG\STR_FLAT_WHITE_TEAL_RGB_15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3264" y="227432"/>
            <a:ext cx="708864" cy="94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82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email">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33375" y="6187990"/>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
        <p:nvSpPr>
          <p:cNvPr id="4" name="Title 1"/>
          <p:cNvSpPr>
            <a:spLocks noGrp="1"/>
          </p:cNvSpPr>
          <p:nvPr>
            <p:ph type="ctrTitle" hasCustomPrompt="1"/>
          </p:nvPr>
        </p:nvSpPr>
        <p:spPr>
          <a:xfrm>
            <a:off x="685800" y="2130426"/>
            <a:ext cx="7772400" cy="908050"/>
          </a:xfrm>
        </p:spPr>
        <p:txBody>
          <a:bodyPr>
            <a:normAutofit/>
          </a:bodyPr>
          <a:lstStyle>
            <a:lvl1pPr algn="l">
              <a:defRPr sz="3800">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685800" y="3067050"/>
            <a:ext cx="7772400" cy="800100"/>
          </a:xfrm>
        </p:spPr>
        <p:txBody>
          <a:bodyPr>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60" y="5054363"/>
            <a:ext cx="342143" cy="249420"/>
          </a:xfrm>
          <a:prstGeom prst="rect">
            <a:avLst/>
          </a:prstGeom>
        </p:spPr>
      </p:pic>
      <p:sp>
        <p:nvSpPr>
          <p:cNvPr id="10" name="Text Placeholder 9"/>
          <p:cNvSpPr>
            <a:spLocks noGrp="1"/>
          </p:cNvSpPr>
          <p:nvPr>
            <p:ph type="body" sz="quarter" idx="10" hasCustomPrompt="1"/>
          </p:nvPr>
        </p:nvSpPr>
        <p:spPr>
          <a:xfrm>
            <a:off x="685800" y="4230688"/>
            <a:ext cx="7242175" cy="671275"/>
          </a:xfrm>
        </p:spPr>
        <p:txBody>
          <a:bodyPr>
            <a:normAutofit/>
          </a:bodyPr>
          <a:lstStyle>
            <a:lvl1pPr marL="0" indent="0">
              <a:buNone/>
              <a:defRPr sz="2000" b="0" baseline="0">
                <a:solidFill>
                  <a:schemeClr val="bg1"/>
                </a:solidFill>
              </a:defRPr>
            </a:lvl1pPr>
          </a:lstStyle>
          <a:p>
            <a:pPr lvl="0"/>
            <a:r>
              <a:rPr lang="en-US" sz="2000" dirty="0" smtClean="0"/>
              <a:t>Name </a:t>
            </a:r>
          </a:p>
          <a:p>
            <a:pPr lvl="0"/>
            <a:r>
              <a:rPr lang="en-US" sz="2000" dirty="0" smtClean="0"/>
              <a:t>Title</a:t>
            </a:r>
            <a:endParaRPr lang="en-US" dirty="0"/>
          </a:p>
        </p:txBody>
      </p:sp>
      <p:sp>
        <p:nvSpPr>
          <p:cNvPr id="12" name="Text Placeholder 11"/>
          <p:cNvSpPr>
            <a:spLocks noGrp="1"/>
          </p:cNvSpPr>
          <p:nvPr>
            <p:ph type="body" sz="quarter" idx="11" hasCustomPrompt="1"/>
          </p:nvPr>
        </p:nvSpPr>
        <p:spPr>
          <a:xfrm>
            <a:off x="1205669" y="5005161"/>
            <a:ext cx="4391025" cy="635000"/>
          </a:xfrm>
        </p:spPr>
        <p:txBody>
          <a:bodyPr>
            <a:noAutofit/>
          </a:bodyPr>
          <a:lstStyle>
            <a:lvl1pPr marL="0" indent="0">
              <a:buNone/>
              <a:defRPr sz="1800">
                <a:solidFill>
                  <a:schemeClr val="bg1"/>
                </a:solidFill>
              </a:defRPr>
            </a:lvl1pPr>
          </a:lstStyle>
          <a:p>
            <a:pPr lvl="0"/>
            <a:r>
              <a:rPr lang="en-US" dirty="0" smtClean="0"/>
              <a:t>Email</a:t>
            </a:r>
          </a:p>
        </p:txBody>
      </p:sp>
    </p:spTree>
    <p:extLst>
      <p:ext uri="{BB962C8B-B14F-4D97-AF65-F5344CB8AC3E}">
        <p14:creationId xmlns:p14="http://schemas.microsoft.com/office/powerpoint/2010/main" val="26398153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_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6400800" y="6496053"/>
            <a:ext cx="2400300" cy="192358"/>
          </a:xfrm>
          <a:prstGeom prst="rect">
            <a:avLst/>
          </a:prstGeom>
          <a:noFill/>
        </p:spPr>
        <p:txBody>
          <a:bodyPr wrap="square" lIns="68579" tIns="34289" rIns="68579" bIns="34289" rtlCol="0">
            <a:spAutoFit/>
          </a:bodyPr>
          <a:lstStyle/>
          <a:p>
            <a:pPr algn="r"/>
            <a:r>
              <a:rPr lang="en-US" sz="800" b="0" dirty="0" smtClean="0">
                <a:solidFill>
                  <a:schemeClr val="tx1">
                    <a:lumMod val="60000"/>
                    <a:lumOff val="40000"/>
                  </a:schemeClr>
                </a:solidFill>
              </a:rPr>
              <a:t>© 2016 STR. All Rights Reserved. </a:t>
            </a:r>
            <a:endParaRPr lang="en-US" sz="800" b="0" dirty="0">
              <a:solidFill>
                <a:schemeClr val="tx1">
                  <a:lumMod val="60000"/>
                  <a:lumOff val="40000"/>
                </a:schemeClr>
              </a:solidFill>
            </a:endParaRPr>
          </a:p>
        </p:txBody>
      </p:sp>
      <p:pic>
        <p:nvPicPr>
          <p:cNvPr id="8" name="Picture 2" descr="K:\STR Global\Marketing\Brand Items\STR Rebrand 2016\STR Logotypes\For Screen\PNG\STR_FLAT_TEAL_WHITE_RGB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3250" y="225333"/>
            <a:ext cx="720000" cy="960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432001" y="432003"/>
            <a:ext cx="7337888" cy="345972"/>
          </a:xfrm>
          <a:prstGeom prst="rect">
            <a:avLst/>
          </a:prstGeom>
        </p:spPr>
        <p:txBody>
          <a:bodyPr>
            <a:noAutofit/>
          </a:bodyPr>
          <a:lstStyle>
            <a:lvl1pPr algn="l">
              <a:lnSpc>
                <a:spcPts val="2000"/>
              </a:lnSpc>
              <a:defRPr sz="2100" b="1">
                <a:solidFill>
                  <a:schemeClr val="tx1">
                    <a:lumMod val="50000"/>
                  </a:schemeClr>
                </a:solidFill>
                <a:latin typeface="+mn-lt"/>
                <a:cs typeface="Arial" pitchFamily="34" charset="0"/>
              </a:defRPr>
            </a:lvl1pPr>
          </a:lstStyle>
          <a:p>
            <a:r>
              <a:rPr lang="en-US" dirty="0" smtClean="0"/>
              <a:t>Title</a:t>
            </a:r>
            <a:endParaRPr lang="en-GB" dirty="0"/>
          </a:p>
        </p:txBody>
      </p:sp>
      <p:sp>
        <p:nvSpPr>
          <p:cNvPr id="10" name="Text Placeholder 7"/>
          <p:cNvSpPr>
            <a:spLocks noGrp="1"/>
          </p:cNvSpPr>
          <p:nvPr>
            <p:ph type="body" sz="quarter" idx="13" hasCustomPrompt="1"/>
          </p:nvPr>
        </p:nvSpPr>
        <p:spPr>
          <a:xfrm>
            <a:off x="432001" y="781883"/>
            <a:ext cx="7337888" cy="303340"/>
          </a:xfrm>
          <a:prstGeom prst="rect">
            <a:avLst/>
          </a:prstGeom>
        </p:spPr>
        <p:txBody>
          <a:bodyPr>
            <a:noAutofit/>
          </a:bodyPr>
          <a:lstStyle>
            <a:lvl1pPr marL="0" indent="0" algn="l">
              <a:lnSpc>
                <a:spcPts val="2000"/>
              </a:lnSpc>
              <a:buNone/>
              <a:defRPr sz="1800">
                <a:solidFill>
                  <a:schemeClr val="tx1">
                    <a:lumMod val="50000"/>
                  </a:schemeClr>
                </a:solidFill>
                <a:latin typeface="+mn-lt"/>
                <a:cs typeface="Arial" pitchFamily="34" charset="0"/>
              </a:defRPr>
            </a:lvl1pPr>
          </a:lstStyle>
          <a:p>
            <a:pPr lvl="0"/>
            <a:r>
              <a:rPr lang="en-GB" dirty="0" smtClean="0"/>
              <a:t>Strapline</a:t>
            </a:r>
            <a:endParaRPr lang="en-GB" dirty="0"/>
          </a:p>
        </p:txBody>
      </p:sp>
    </p:spTree>
    <p:extLst>
      <p:ext uri="{BB962C8B-B14F-4D97-AF65-F5344CB8AC3E}">
        <p14:creationId xmlns:p14="http://schemas.microsoft.com/office/powerpoint/2010/main" val="229963910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940363895"/>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40202" y="1548034"/>
            <a:ext cx="8229600" cy="4525963"/>
          </a:xfrm>
          <a:prstGeom prst="rect">
            <a:avLst/>
          </a:prstGeom>
        </p:spPr>
        <p:txBody>
          <a:bodyPr/>
          <a:lstStyle>
            <a:lvl1pPr>
              <a:defRPr>
                <a:solidFill>
                  <a:schemeClr val="tx1">
                    <a:lumMod val="50000"/>
                  </a:schemeClr>
                </a:solidFill>
              </a:defRPr>
            </a:lvl1pPr>
          </a:lstStyle>
          <a:p>
            <a:pPr lvl="0"/>
            <a:r>
              <a:rPr lang="en-US" noProof="0" smtClean="0"/>
              <a:t>Click icon to add chart</a:t>
            </a:r>
          </a:p>
        </p:txBody>
      </p:sp>
      <p:sp>
        <p:nvSpPr>
          <p:cNvPr id="4" name="TextBox 3"/>
          <p:cNvSpPr txBox="1"/>
          <p:nvPr userDrawn="1"/>
        </p:nvSpPr>
        <p:spPr>
          <a:xfrm>
            <a:off x="6400800" y="6496052"/>
            <a:ext cx="2400300" cy="256545"/>
          </a:xfrm>
          <a:prstGeom prst="rect">
            <a:avLst/>
          </a:prstGeom>
          <a:noFill/>
        </p:spPr>
        <p:txBody>
          <a:bodyPr wrap="square" rtlCol="0">
            <a:spAutoFit/>
          </a:bodyPr>
          <a:lstStyle/>
          <a:p>
            <a:pPr algn="r"/>
            <a:r>
              <a:rPr lang="en-US" sz="1067" b="0" dirty="0" smtClean="0">
                <a:solidFill>
                  <a:schemeClr val="tx1">
                    <a:lumMod val="60000"/>
                    <a:lumOff val="40000"/>
                  </a:schemeClr>
                </a:solidFill>
              </a:rPr>
              <a:t>© 2016 STR. All Rights Reserved. </a:t>
            </a:r>
            <a:endParaRPr lang="en-US" sz="1067" b="0" dirty="0">
              <a:solidFill>
                <a:schemeClr val="tx1">
                  <a:lumMod val="60000"/>
                  <a:lumOff val="40000"/>
                </a:schemeClr>
              </a:solidFill>
            </a:endParaRPr>
          </a:p>
        </p:txBody>
      </p:sp>
      <p:sp>
        <p:nvSpPr>
          <p:cNvPr id="9" name="Title 1"/>
          <p:cNvSpPr>
            <a:spLocks noGrp="1"/>
          </p:cNvSpPr>
          <p:nvPr>
            <p:ph type="title" hasCustomPrompt="1"/>
          </p:nvPr>
        </p:nvSpPr>
        <p:spPr>
          <a:xfrm>
            <a:off x="432001" y="432002"/>
            <a:ext cx="7337888"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smtClean="0"/>
              <a:t>Title</a:t>
            </a:r>
            <a:endParaRPr lang="en-GB" dirty="0"/>
          </a:p>
        </p:txBody>
      </p:sp>
      <p:sp>
        <p:nvSpPr>
          <p:cNvPr id="10" name="Text Placeholder 7"/>
          <p:cNvSpPr>
            <a:spLocks noGrp="1"/>
          </p:cNvSpPr>
          <p:nvPr>
            <p:ph type="body" sz="quarter" idx="13" hasCustomPrompt="1"/>
          </p:nvPr>
        </p:nvSpPr>
        <p:spPr>
          <a:xfrm>
            <a:off x="432001" y="781882"/>
            <a:ext cx="7337888" cy="303340"/>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smtClean="0"/>
              <a:t>Strapline</a:t>
            </a:r>
            <a:endParaRPr lang="en-GB" dirty="0"/>
          </a:p>
        </p:txBody>
      </p:sp>
      <p:sp>
        <p:nvSpPr>
          <p:cNvPr id="11" name="Text Placeholder 7"/>
          <p:cNvSpPr>
            <a:spLocks noGrp="1"/>
          </p:cNvSpPr>
          <p:nvPr>
            <p:ph type="body" sz="quarter" idx="14" hasCustomPrompt="1"/>
          </p:nvPr>
        </p:nvSpPr>
        <p:spPr>
          <a:xfrm>
            <a:off x="432001" y="1094920"/>
            <a:ext cx="7337888" cy="331946"/>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smtClean="0"/>
              <a:t>Strapline</a:t>
            </a:r>
            <a:endParaRPr lang="en-GB" dirty="0"/>
          </a:p>
        </p:txBody>
      </p:sp>
    </p:spTree>
    <p:extLst>
      <p:ext uri="{BB962C8B-B14F-4D97-AF65-F5344CB8AC3E}">
        <p14:creationId xmlns:p14="http://schemas.microsoft.com/office/powerpoint/2010/main" val="188408947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BFAA1-B4BE-43DF-A50F-0EA8DF0B066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121054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BFAA1-B4BE-43DF-A50F-0EA8DF0B066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320076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BFAA1-B4BE-43DF-A50F-0EA8DF0B066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16786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BFAA1-B4BE-43DF-A50F-0EA8DF0B066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352994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BFAA1-B4BE-43DF-A50F-0EA8DF0B066F}"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903686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BFAA1-B4BE-43DF-A50F-0EA8DF0B066F}"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2771700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BFAA1-B4BE-43DF-A50F-0EA8DF0B066F}"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228951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l">
              <a:defRPr sz="3800"/>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886200"/>
            <a:ext cx="6400800" cy="1752600"/>
          </a:xfrm>
        </p:spPr>
        <p:txBody>
          <a:bodyPr>
            <a:normAutofit/>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a:t>
            </a:r>
            <a:endParaRPr lang="en-US" dirty="0"/>
          </a:p>
        </p:txBody>
      </p:sp>
    </p:spTree>
    <p:extLst>
      <p:ext uri="{BB962C8B-B14F-4D97-AF65-F5344CB8AC3E}">
        <p14:creationId xmlns:p14="http://schemas.microsoft.com/office/powerpoint/2010/main" val="30683553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BFAA1-B4BE-43DF-A50F-0EA8DF0B066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3689187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BFAA1-B4BE-43DF-A50F-0EA8DF0B066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410959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BFAA1-B4BE-43DF-A50F-0EA8DF0B066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841632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BFAA1-B4BE-43DF-A50F-0EA8DF0B066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E6BFA-A3AD-4BFA-ABAA-F6178A91E5F3}" type="slidenum">
              <a:rPr lang="en-US" smtClean="0"/>
              <a:t>‹#›</a:t>
            </a:fld>
            <a:endParaRPr lang="en-US"/>
          </a:p>
        </p:txBody>
      </p:sp>
    </p:spTree>
    <p:extLst>
      <p:ext uri="{BB962C8B-B14F-4D97-AF65-F5344CB8AC3E}">
        <p14:creationId xmlns:p14="http://schemas.microsoft.com/office/powerpoint/2010/main" val="19308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6725" y="1590675"/>
            <a:ext cx="6305550" cy="3752850"/>
          </a:xfrm>
        </p:spPr>
        <p:txBody>
          <a:bodyPr>
            <a:normAutofit/>
          </a:bodyPr>
          <a:lstStyle>
            <a:lvl1pPr marL="0" indent="0">
              <a:buNone/>
              <a:defRPr sz="3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428625" y="342900"/>
            <a:ext cx="6962775" cy="571500"/>
          </a:xfrm>
        </p:spPr>
        <p:txBody>
          <a:bodyPr>
            <a:normAutofit/>
          </a:bodyPr>
          <a:lstStyle>
            <a:lvl1pPr marL="0" indent="0">
              <a:buNone/>
              <a:defRPr sz="2000" b="1"/>
            </a:lvl1pPr>
          </a:lstStyle>
          <a:p>
            <a:pPr lvl="0"/>
            <a:r>
              <a:rPr lang="en-US" dirty="0" smtClean="0"/>
              <a:t>Agenda</a:t>
            </a:r>
            <a:endParaRPr lang="en-US" dirty="0"/>
          </a:p>
        </p:txBody>
      </p:sp>
      <p:sp>
        <p:nvSpPr>
          <p:cNvPr id="5" name="TextBox 4"/>
          <p:cNvSpPr txBox="1"/>
          <p:nvPr userDrawn="1"/>
        </p:nvSpPr>
        <p:spPr>
          <a:xfrm>
            <a:off x="6400800" y="6496050"/>
            <a:ext cx="2400300" cy="215444"/>
          </a:xfrm>
          <a:prstGeom prst="rect">
            <a:avLst/>
          </a:prstGeom>
          <a:noFill/>
        </p:spPr>
        <p:txBody>
          <a:bodyPr wrap="square" rtlCol="0">
            <a:spAutoFit/>
          </a:bodyPr>
          <a:lstStyle/>
          <a:p>
            <a:pPr algn="r" fontAlgn="auto">
              <a:spcBef>
                <a:spcPts val="0"/>
              </a:spcBef>
              <a:spcAft>
                <a:spcPts val="0"/>
              </a:spcAft>
            </a:pPr>
            <a:r>
              <a:rPr lang="en-US" sz="800" dirty="0" smtClean="0">
                <a:solidFill>
                  <a:srgbClr val="3F3F3F">
                    <a:lumMod val="60000"/>
                    <a:lumOff val="40000"/>
                  </a:srgbClr>
                </a:solidFill>
                <a:latin typeface="Calibri"/>
              </a:rPr>
              <a:t>© 2016 STR. All Rights Reserved. </a:t>
            </a:r>
            <a:endParaRPr lang="en-US" sz="800" dirty="0">
              <a:solidFill>
                <a:srgbClr val="3F3F3F">
                  <a:lumMod val="60000"/>
                  <a:lumOff val="40000"/>
                </a:srgbClr>
              </a:solidFill>
              <a:latin typeface="Calibri"/>
            </a:endParaRPr>
          </a:p>
        </p:txBody>
      </p:sp>
    </p:spTree>
    <p:extLst>
      <p:ext uri="{BB962C8B-B14F-4D97-AF65-F5344CB8AC3E}">
        <p14:creationId xmlns:p14="http://schemas.microsoft.com/office/powerpoint/2010/main" val="4207232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8625" y="1828800"/>
            <a:ext cx="5753100" cy="1952625"/>
          </a:xfrm>
        </p:spPr>
        <p:txBody>
          <a:bodyPr>
            <a:noAutofit/>
          </a:bodyPr>
          <a:lstStyle>
            <a:lvl1pPr marL="0" indent="0">
              <a:buNone/>
              <a:defRPr sz="3800" b="1">
                <a:solidFill>
                  <a:schemeClr val="bg1"/>
                </a:solidFill>
              </a:defRPr>
            </a:lvl1pPr>
            <a:lvl2pPr>
              <a:defRPr sz="3800" b="1">
                <a:solidFill>
                  <a:schemeClr val="bg1"/>
                </a:solidFill>
              </a:defRPr>
            </a:lvl2pPr>
            <a:lvl3pPr>
              <a:defRPr sz="3800" b="1">
                <a:solidFill>
                  <a:schemeClr val="bg1"/>
                </a:solidFill>
              </a:defRPr>
            </a:lvl3pPr>
            <a:lvl4pPr>
              <a:defRPr sz="3800" b="1">
                <a:solidFill>
                  <a:schemeClr val="bg1"/>
                </a:solidFill>
              </a:defRPr>
            </a:lvl4pPr>
            <a:lvl5pPr>
              <a:defRPr sz="3800" b="1">
                <a:solidFill>
                  <a:schemeClr val="bg1"/>
                </a:solidFill>
              </a:defRPr>
            </a:lvl5pPr>
          </a:lstStyle>
          <a:p>
            <a:pPr lvl="0"/>
            <a:r>
              <a:rPr lang="en-US" dirty="0" smtClean="0"/>
              <a:t>Transition</a:t>
            </a:r>
            <a:endParaRPr lang="en-US" dirty="0"/>
          </a:p>
        </p:txBody>
      </p:sp>
      <p:sp>
        <p:nvSpPr>
          <p:cNvPr id="5" name="TextBox 4"/>
          <p:cNvSpPr txBox="1"/>
          <p:nvPr userDrawn="1"/>
        </p:nvSpPr>
        <p:spPr>
          <a:xfrm>
            <a:off x="400050" y="6371599"/>
            <a:ext cx="6781800" cy="215444"/>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All Rights Reserved. </a:t>
            </a:r>
          </a:p>
        </p:txBody>
      </p:sp>
    </p:spTree>
    <p:extLst>
      <p:ext uri="{BB962C8B-B14F-4D97-AF65-F5344CB8AC3E}">
        <p14:creationId xmlns:p14="http://schemas.microsoft.com/office/powerpoint/2010/main" val="149789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400800" y="6496050"/>
            <a:ext cx="2400300" cy="215444"/>
          </a:xfrm>
          <a:prstGeom prst="rect">
            <a:avLst/>
          </a:prstGeom>
          <a:noFill/>
        </p:spPr>
        <p:txBody>
          <a:bodyPr wrap="square" rtlCol="0">
            <a:spAutoFit/>
          </a:bodyPr>
          <a:lstStyle/>
          <a:p>
            <a:pPr algn="r" fontAlgn="auto">
              <a:spcBef>
                <a:spcPts val="0"/>
              </a:spcBef>
              <a:spcAft>
                <a:spcPts val="0"/>
              </a:spcAft>
            </a:pPr>
            <a:r>
              <a:rPr lang="en-US" sz="800" dirty="0" smtClean="0">
                <a:solidFill>
                  <a:srgbClr val="3F3F3F">
                    <a:lumMod val="60000"/>
                    <a:lumOff val="40000"/>
                  </a:srgbClr>
                </a:solidFill>
                <a:latin typeface="Calibri"/>
              </a:rPr>
              <a:t>© 2016 STR. All Rights Reserved. </a:t>
            </a:r>
            <a:endParaRPr lang="en-US" sz="800" dirty="0">
              <a:solidFill>
                <a:srgbClr val="3F3F3F">
                  <a:lumMod val="60000"/>
                  <a:lumOff val="40000"/>
                </a:srgbClr>
              </a:solidFill>
              <a:latin typeface="Calibri"/>
            </a:endParaRPr>
          </a:p>
        </p:txBody>
      </p:sp>
    </p:spTree>
    <p:extLst>
      <p:ext uri="{BB962C8B-B14F-4D97-AF65-F5344CB8AC3E}">
        <p14:creationId xmlns:p14="http://schemas.microsoft.com/office/powerpoint/2010/main" val="1705670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6400800" y="6496050"/>
            <a:ext cx="2400300" cy="215444"/>
          </a:xfrm>
          <a:prstGeom prst="rect">
            <a:avLst/>
          </a:prstGeom>
          <a:noFill/>
        </p:spPr>
        <p:txBody>
          <a:bodyPr wrap="square" rtlCol="0">
            <a:spAutoFit/>
          </a:bodyPr>
          <a:lstStyle/>
          <a:p>
            <a:pPr algn="r" fontAlgn="auto">
              <a:spcBef>
                <a:spcPts val="0"/>
              </a:spcBef>
              <a:spcAft>
                <a:spcPts val="0"/>
              </a:spcAft>
            </a:pPr>
            <a:r>
              <a:rPr lang="en-US" sz="800" dirty="0" smtClean="0">
                <a:solidFill>
                  <a:srgbClr val="3F3F3F">
                    <a:lumMod val="60000"/>
                    <a:lumOff val="40000"/>
                  </a:srgbClr>
                </a:solidFill>
                <a:latin typeface="Calibri"/>
              </a:rPr>
              <a:t>© 2016 STR. All Rights Reserved. </a:t>
            </a:r>
            <a:endParaRPr lang="en-US" sz="800" dirty="0">
              <a:solidFill>
                <a:srgbClr val="3F3F3F">
                  <a:lumMod val="60000"/>
                  <a:lumOff val="40000"/>
                </a:srgbClr>
              </a:solidFill>
              <a:latin typeface="Calibri"/>
            </a:endParaRPr>
          </a:p>
        </p:txBody>
      </p:sp>
    </p:spTree>
    <p:extLst>
      <p:ext uri="{BB962C8B-B14F-4D97-AF65-F5344CB8AC3E}">
        <p14:creationId xmlns:p14="http://schemas.microsoft.com/office/powerpoint/2010/main" val="1678687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_HNNPresenta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578546" y="1723208"/>
            <a:ext cx="77724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Questions? </a:t>
            </a:r>
          </a:p>
          <a:p>
            <a:pPr fontAlgn="auto">
              <a:spcAft>
                <a:spcPts val="0"/>
              </a:spcAft>
            </a:pPr>
            <a:endParaRPr lang="en-US" sz="3000" dirty="0">
              <a:solidFill>
                <a:prstClr val="white"/>
              </a:solidFill>
              <a:latin typeface="Calibiri"/>
            </a:endParaRPr>
          </a:p>
        </p:txBody>
      </p:sp>
      <p:sp>
        <p:nvSpPr>
          <p:cNvPr id="4" name="Rectangle 3"/>
          <p:cNvSpPr/>
          <p:nvPr userDrawn="1"/>
        </p:nvSpPr>
        <p:spPr>
          <a:xfrm>
            <a:off x="578546" y="2823686"/>
            <a:ext cx="7772400" cy="1569660"/>
          </a:xfrm>
          <a:prstGeom prst="rect">
            <a:avLst/>
          </a:prstGeom>
        </p:spPr>
        <p:txBody>
          <a:bodyPr wrap="square">
            <a:spAutoFit/>
          </a:bodyPr>
          <a:lstStyle/>
          <a:p>
            <a:pPr fontAlgn="auto">
              <a:spcBef>
                <a:spcPts val="0"/>
              </a:spcBef>
              <a:spcAft>
                <a:spcPts val="0"/>
              </a:spcAft>
            </a:pPr>
            <a:r>
              <a:rPr lang="en-US" sz="2400" dirty="0">
                <a:solidFill>
                  <a:prstClr val="white"/>
                </a:solidFill>
                <a:latin typeface="Calibri"/>
              </a:rPr>
              <a:t>Presentation is available for download.</a:t>
            </a:r>
          </a:p>
          <a:p>
            <a:pPr fontAlgn="auto">
              <a:spcBef>
                <a:spcPts val="0"/>
              </a:spcBef>
              <a:spcAft>
                <a:spcPts val="0"/>
              </a:spcAft>
            </a:pPr>
            <a:endParaRPr lang="en-US" sz="2400" dirty="0">
              <a:solidFill>
                <a:prstClr val="white"/>
              </a:solidFill>
              <a:latin typeface="Calibri"/>
            </a:endParaRPr>
          </a:p>
          <a:p>
            <a:pPr fontAlgn="auto">
              <a:spcBef>
                <a:spcPts val="0"/>
              </a:spcBef>
              <a:spcAft>
                <a:spcPts val="0"/>
              </a:spcAft>
            </a:pPr>
            <a:r>
              <a:rPr lang="en-US" sz="2400" dirty="0">
                <a:solidFill>
                  <a:prstClr val="white"/>
                </a:solidFill>
                <a:latin typeface="Calibri"/>
              </a:rPr>
              <a:t>To view this presentation, click “STR Data Presentations” from the drop-down menu on www.HotelNewsNow.com.</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8" name="TextBox 7"/>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Tree>
    <p:extLst>
      <p:ext uri="{BB962C8B-B14F-4D97-AF65-F5344CB8AC3E}">
        <p14:creationId xmlns:p14="http://schemas.microsoft.com/office/powerpoint/2010/main" val="38773346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578546" y="1723208"/>
            <a:ext cx="77724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3800" dirty="0" smtClean="0">
                <a:solidFill>
                  <a:prstClr val="white"/>
                </a:solidFill>
                <a:latin typeface="Calibiri"/>
              </a:rPr>
              <a:t>Questions? </a:t>
            </a:r>
          </a:p>
          <a:p>
            <a:pPr fontAlgn="auto">
              <a:spcAft>
                <a:spcPts val="0"/>
              </a:spcAft>
            </a:pPr>
            <a:endParaRPr lang="en-US" sz="3000" dirty="0">
              <a:solidFill>
                <a:prstClr val="white"/>
              </a:solidFill>
              <a:latin typeface="Calibiri"/>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261" y="5352790"/>
            <a:ext cx="844270" cy="695325"/>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5088" y="5414173"/>
            <a:ext cx="1893911" cy="572557"/>
          </a:xfrm>
          <a:prstGeom prst="rect">
            <a:avLst/>
          </a:prstGeom>
        </p:spPr>
      </p:pic>
      <p:sp>
        <p:nvSpPr>
          <p:cNvPr id="8" name="TextBox 7"/>
          <p:cNvSpPr txBox="1"/>
          <p:nvPr userDrawn="1"/>
        </p:nvSpPr>
        <p:spPr>
          <a:xfrm>
            <a:off x="400050" y="6178465"/>
            <a:ext cx="6781800" cy="584775"/>
          </a:xfrm>
          <a:prstGeom prst="rect">
            <a:avLst/>
          </a:prstGeom>
          <a:noFill/>
        </p:spPr>
        <p:txBody>
          <a:bodyPr wrap="square" rtlCol="0">
            <a:spAutoFit/>
          </a:bodyPr>
          <a:lstStyle/>
          <a:p>
            <a:pPr fontAlgn="auto">
              <a:spcBef>
                <a:spcPts val="0"/>
              </a:spcBef>
              <a:spcAft>
                <a:spcPts val="0"/>
              </a:spcAft>
            </a:pPr>
            <a:r>
              <a:rPr lang="en-US" sz="800" dirty="0" smtClean="0">
                <a:solidFill>
                  <a:prstClr val="white"/>
                </a:solidFill>
                <a:latin typeface="Calibri"/>
              </a:rPr>
              <a:t>© 2016  STR, Inc. All Rights Reserved. </a:t>
            </a:r>
          </a:p>
          <a:p>
            <a:pPr fontAlgn="auto">
              <a:spcBef>
                <a:spcPts val="0"/>
              </a:spcBef>
              <a:spcAft>
                <a:spcPts val="0"/>
              </a:spcAft>
            </a:pPr>
            <a:r>
              <a:rPr lang="en-US" sz="800" dirty="0" smtClean="0">
                <a:solidFill>
                  <a:prstClr val="white"/>
                </a:solidFill>
                <a:latin typeface="Calibri"/>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800" dirty="0">
              <a:solidFill>
                <a:prstClr val="white"/>
              </a:solidFill>
              <a:latin typeface="Calibri"/>
            </a:endParaRPr>
          </a:p>
        </p:txBody>
      </p:sp>
    </p:spTree>
    <p:extLst>
      <p:ext uri="{BB962C8B-B14F-4D97-AF65-F5344CB8AC3E}">
        <p14:creationId xmlns:p14="http://schemas.microsoft.com/office/powerpoint/2010/main" val="768264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69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val="3629954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9" r:id="rId16"/>
    <p:sldLayoutId id="2147483792" r:id="rId17"/>
    <p:sldLayoutId id="2147483793" r:id="rId18"/>
    <p:sldLayoutId id="2147483794" r:id="rId19"/>
    <p:sldLayoutId id="2147483795" r:id="rId20"/>
    <p:sldLayoutId id="2147483796" r:id="rId21"/>
    <p:sldLayoutId id="2147483797" r:id="rId22"/>
  </p:sldLayoutIdLst>
  <p:timing>
    <p:tnLst>
      <p:par>
        <p:cTn id="1" dur="indefinite" restart="never" nodeType="tmRoot"/>
      </p:par>
    </p:tnLst>
  </p:timing>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BFAA1-B4BE-43DF-A50F-0EA8DF0B066F}" type="datetimeFigureOut">
              <a:rPr lang="en-US" smtClean="0"/>
              <a:t>10/11/2016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E6BFA-A3AD-4BFA-ABAA-F6178A91E5F3}" type="slidenum">
              <a:rPr lang="en-US" smtClean="0"/>
              <a:t>‹#›</a:t>
            </a:fld>
            <a:endParaRPr lang="en-US"/>
          </a:p>
        </p:txBody>
      </p:sp>
    </p:spTree>
    <p:extLst>
      <p:ext uri="{BB962C8B-B14F-4D97-AF65-F5344CB8AC3E}">
        <p14:creationId xmlns:p14="http://schemas.microsoft.com/office/powerpoint/2010/main" val="17325789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6459" cy="602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0" y="2471910"/>
            <a:ext cx="9144000" cy="976457"/>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800" b="1" kern="1200">
                <a:solidFill>
                  <a:schemeClr val="bg1"/>
                </a:solidFill>
                <a:latin typeface="+mj-lt"/>
                <a:ea typeface="+mj-ea"/>
                <a:cs typeface="+mj-cs"/>
              </a:defRPr>
            </a:lvl1pPr>
          </a:lstStyle>
          <a:p>
            <a:pPr algn="ctr" fontAlgn="auto">
              <a:spcAft>
                <a:spcPts val="0"/>
              </a:spcAft>
            </a:pPr>
            <a:r>
              <a:rPr lang="en-US" sz="4200" dirty="0" smtClean="0"/>
              <a:t>Caribbean Hotel Industry Performance</a:t>
            </a:r>
            <a:r>
              <a:rPr lang="en-US" sz="4000" dirty="0" smtClean="0"/>
              <a:t/>
            </a:r>
            <a:br>
              <a:rPr lang="en-US" sz="4000" dirty="0" smtClean="0"/>
            </a:br>
            <a:endParaRPr lang="en-US" dirty="0"/>
          </a:p>
        </p:txBody>
      </p:sp>
      <p:sp useBgFill="1">
        <p:nvSpPr>
          <p:cNvPr id="11" name="TextBox 10"/>
          <p:cNvSpPr txBox="1"/>
          <p:nvPr/>
        </p:nvSpPr>
        <p:spPr>
          <a:xfrm>
            <a:off x="4585977" y="5124817"/>
            <a:ext cx="4573521" cy="1077218"/>
          </a:xfrm>
          <a:prstGeom prst="rect">
            <a:avLst/>
          </a:prstGeom>
        </p:spPr>
        <p:txBody>
          <a:bodyPr wrap="square" rtlCol="0">
            <a:spAutoFit/>
          </a:bodyPr>
          <a:lstStyle/>
          <a:p>
            <a:r>
              <a:rPr lang="en-US" sz="1600" b="1" dirty="0" smtClean="0">
                <a:solidFill>
                  <a:schemeClr val="bg1"/>
                </a:solidFill>
                <a:latin typeface="+mn-lt"/>
              </a:rPr>
              <a:t>                                                               Duane Vinson</a:t>
            </a:r>
          </a:p>
          <a:p>
            <a:r>
              <a:rPr lang="en-US" sz="1600" b="1" dirty="0" smtClean="0">
                <a:solidFill>
                  <a:schemeClr val="bg1"/>
                </a:solidFill>
                <a:latin typeface="+mn-lt"/>
              </a:rPr>
              <a:t>                                                              Vice President </a:t>
            </a:r>
          </a:p>
          <a:p>
            <a:r>
              <a:rPr lang="en-US" sz="1600" b="1" dirty="0" smtClean="0">
                <a:solidFill>
                  <a:schemeClr val="bg1"/>
                </a:solidFill>
                <a:latin typeface="+mn-lt"/>
              </a:rPr>
              <a:t>          Assistant Director of the STR SHARE Center</a:t>
            </a:r>
          </a:p>
          <a:p>
            <a:r>
              <a:rPr lang="en-US" sz="1600" b="1" dirty="0" smtClean="0">
                <a:solidFill>
                  <a:schemeClr val="bg1"/>
                </a:solidFill>
                <a:latin typeface="+mn-lt"/>
              </a:rPr>
              <a:t>                                                         dvinson@str.com</a:t>
            </a:r>
            <a:endParaRPr lang="en-US" sz="1600" b="1" dirty="0">
              <a:solidFill>
                <a:schemeClr val="bg1"/>
              </a:solidFill>
              <a:latin typeface="+mn-lt"/>
            </a:endParaRPr>
          </a:p>
        </p:txBody>
      </p:sp>
    </p:spTree>
    <p:extLst>
      <p:ext uri="{BB962C8B-B14F-4D97-AF65-F5344CB8AC3E}">
        <p14:creationId xmlns:p14="http://schemas.microsoft.com/office/powerpoint/2010/main" val="6996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371829" y="552419"/>
            <a:ext cx="8508702" cy="479964"/>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r>
              <a:rPr lang="en-US" sz="2800" dirty="0" smtClean="0"/>
              <a:t>Caribbean YTD August 2016</a:t>
            </a:r>
            <a:endParaRPr lang="en-US" sz="2800" b="1" i="1" u="sng" dirty="0" smtClean="0">
              <a:solidFill>
                <a:schemeClr val="tx1"/>
              </a:solidFill>
            </a:endParaRPr>
          </a:p>
        </p:txBody>
      </p:sp>
      <p:sp>
        <p:nvSpPr>
          <p:cNvPr id="160771" name="Rectangle 3"/>
          <p:cNvSpPr>
            <a:spLocks noGrp="1" noChangeArrowheads="1"/>
          </p:cNvSpPr>
          <p:nvPr>
            <p:ph idx="1"/>
          </p:nvPr>
        </p:nvSpPr>
        <p:spPr bwMode="auto">
          <a:xfrm>
            <a:off x="729673" y="1666067"/>
            <a:ext cx="8414327" cy="457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chemeClr val="tx1"/>
              </a:buClr>
              <a:buFontTx/>
              <a:buNone/>
            </a:pPr>
            <a:r>
              <a:rPr lang="en-US" sz="2800" b="1" dirty="0" smtClean="0">
                <a:solidFill>
                  <a:schemeClr val="tx1"/>
                </a:solidFill>
              </a:rPr>
              <a:t>							 </a:t>
            </a:r>
            <a:r>
              <a:rPr lang="en-US" sz="2800" b="1" dirty="0" smtClean="0"/>
              <a:t>    </a:t>
            </a:r>
            <a:r>
              <a:rPr lang="en-US" sz="2800" b="1" u="sng" dirty="0" smtClean="0">
                <a:solidFill>
                  <a:schemeClr val="tx1"/>
                </a:solidFill>
              </a:rPr>
              <a:t>% Change</a:t>
            </a:r>
            <a:r>
              <a:rPr lang="en-US" sz="2800" b="1" dirty="0" smtClean="0"/>
              <a:t>     </a:t>
            </a:r>
            <a:r>
              <a:rPr lang="en-US" sz="2800" b="1" dirty="0" smtClean="0">
                <a:solidFill>
                  <a:schemeClr val="tx1"/>
                </a:solidFill>
              </a:rPr>
              <a:t>		 </a:t>
            </a:r>
          </a:p>
          <a:p>
            <a:pPr>
              <a:lnSpc>
                <a:spcPct val="90000"/>
              </a:lnSpc>
            </a:pPr>
            <a:r>
              <a:rPr lang="en-US" sz="2800" b="1" dirty="0" smtClean="0">
                <a:solidFill>
                  <a:schemeClr val="tx1"/>
                </a:solidFill>
              </a:rPr>
              <a:t>Room Supply					 </a:t>
            </a:r>
            <a:r>
              <a:rPr lang="en-US" sz="2800" b="1" dirty="0" smtClean="0"/>
              <a:t>1.2</a:t>
            </a:r>
            <a:r>
              <a:rPr lang="en-US" sz="2800" b="1" dirty="0" smtClean="0">
                <a:solidFill>
                  <a:schemeClr val="tx1"/>
                </a:solidFill>
              </a:rPr>
              <a:t>%	</a:t>
            </a:r>
          </a:p>
          <a:p>
            <a:pPr>
              <a:lnSpc>
                <a:spcPct val="90000"/>
              </a:lnSpc>
            </a:pPr>
            <a:r>
              <a:rPr lang="en-US" sz="2800" b="1" dirty="0" smtClean="0">
                <a:solidFill>
                  <a:schemeClr val="tx1"/>
                </a:solidFill>
              </a:rPr>
              <a:t>Room Demand		</a:t>
            </a:r>
            <a:r>
              <a:rPr lang="en-US" sz="2800" b="1" dirty="0" smtClean="0"/>
              <a:t>	</a:t>
            </a:r>
            <a:r>
              <a:rPr lang="en-US" sz="2800" b="1" dirty="0" smtClean="0">
                <a:solidFill>
                  <a:schemeClr val="tx1"/>
                </a:solidFill>
              </a:rPr>
              <a:t>	</a:t>
            </a:r>
            <a:r>
              <a:rPr lang="en-US" sz="2800" b="1" dirty="0">
                <a:solidFill>
                  <a:srgbClr val="FF0000"/>
                </a:solidFill>
              </a:rPr>
              <a:t>	</a:t>
            </a:r>
            <a:r>
              <a:rPr lang="en-US" sz="2800" b="1" dirty="0" smtClean="0">
                <a:solidFill>
                  <a:srgbClr val="FF0000"/>
                </a:solidFill>
              </a:rPr>
              <a:t>-2.4%</a:t>
            </a:r>
            <a:endParaRPr lang="en-US" sz="2800" b="1" dirty="0">
              <a:solidFill>
                <a:srgbClr val="FF0000"/>
              </a:solidFill>
            </a:endParaRPr>
          </a:p>
          <a:p>
            <a:pPr>
              <a:lnSpc>
                <a:spcPct val="90000"/>
              </a:lnSpc>
            </a:pPr>
            <a:r>
              <a:rPr lang="en-US" sz="2800" b="1" dirty="0" smtClean="0">
                <a:solidFill>
                  <a:schemeClr val="tx1"/>
                </a:solidFill>
              </a:rPr>
              <a:t>Occupancy	</a:t>
            </a:r>
            <a:r>
              <a:rPr lang="en-US" sz="2800" b="1" dirty="0"/>
              <a:t>	</a:t>
            </a:r>
            <a:r>
              <a:rPr lang="en-US" sz="2800" b="1" dirty="0" smtClean="0"/>
              <a:t>69.7</a:t>
            </a:r>
            <a:r>
              <a:rPr lang="en-US" sz="2800" b="1" dirty="0" smtClean="0">
                <a:solidFill>
                  <a:schemeClr val="tx1"/>
                </a:solidFill>
              </a:rPr>
              <a:t>%		 	</a:t>
            </a:r>
            <a:r>
              <a:rPr lang="en-US" sz="2800" b="1" dirty="0" smtClean="0">
                <a:solidFill>
                  <a:srgbClr val="FF0000"/>
                </a:solidFill>
              </a:rPr>
              <a:t>-3.6%   </a:t>
            </a:r>
            <a:endParaRPr lang="en-US" sz="2000" b="1" i="1" dirty="0" smtClean="0">
              <a:solidFill>
                <a:srgbClr val="FF0000"/>
              </a:solidFill>
            </a:endParaRPr>
          </a:p>
          <a:p>
            <a:pPr>
              <a:lnSpc>
                <a:spcPct val="90000"/>
              </a:lnSpc>
            </a:pPr>
            <a:r>
              <a:rPr lang="en-US" sz="2800" b="1" dirty="0" smtClean="0">
                <a:solidFill>
                  <a:schemeClr val="tx1"/>
                </a:solidFill>
              </a:rPr>
              <a:t>A.D.R.		 	$</a:t>
            </a:r>
            <a:r>
              <a:rPr lang="en-US" sz="2800" b="1" dirty="0" smtClean="0"/>
              <a:t>228</a:t>
            </a:r>
            <a:r>
              <a:rPr lang="en-US" sz="2800" b="1" dirty="0" smtClean="0">
                <a:solidFill>
                  <a:schemeClr val="tx1"/>
                </a:solidFill>
              </a:rPr>
              <a:t> 	 	 	</a:t>
            </a:r>
            <a:r>
              <a:rPr lang="en-US" sz="2800" b="1" dirty="0" smtClean="0">
                <a:solidFill>
                  <a:srgbClr val="FF0000"/>
                </a:solidFill>
              </a:rPr>
              <a:t>-3.4%</a:t>
            </a:r>
            <a:endParaRPr lang="en-US" sz="2800" b="1" dirty="0">
              <a:solidFill>
                <a:srgbClr val="FF0000"/>
              </a:solidFill>
            </a:endParaRPr>
          </a:p>
          <a:p>
            <a:pPr>
              <a:lnSpc>
                <a:spcPct val="90000"/>
              </a:lnSpc>
            </a:pPr>
            <a:r>
              <a:rPr lang="en-US" sz="2800" b="1" dirty="0" smtClean="0">
                <a:solidFill>
                  <a:schemeClr val="tx1"/>
                </a:solidFill>
              </a:rPr>
              <a:t>RevPAR			$</a:t>
            </a:r>
            <a:r>
              <a:rPr lang="en-US" sz="2800" b="1" dirty="0" smtClean="0"/>
              <a:t>159</a:t>
            </a:r>
            <a:r>
              <a:rPr lang="en-US" sz="2800" b="1" dirty="0" smtClean="0">
                <a:solidFill>
                  <a:schemeClr val="tx1"/>
                </a:solidFill>
              </a:rPr>
              <a:t>	 	 	</a:t>
            </a:r>
            <a:r>
              <a:rPr lang="en-US" sz="2800" b="1" dirty="0" smtClean="0">
                <a:solidFill>
                  <a:srgbClr val="FF0000"/>
                </a:solidFill>
              </a:rPr>
              <a:t>-6.9%</a:t>
            </a:r>
            <a:r>
              <a:rPr lang="en-US" sz="2800" b="1" dirty="0" smtClean="0">
                <a:solidFill>
                  <a:schemeClr val="tx1"/>
                </a:solidFill>
              </a:rPr>
              <a:t>	</a:t>
            </a:r>
          </a:p>
        </p:txBody>
      </p:sp>
    </p:spTree>
    <p:extLst>
      <p:ext uri="{BB962C8B-B14F-4D97-AF65-F5344CB8AC3E}">
        <p14:creationId xmlns:p14="http://schemas.microsoft.com/office/powerpoint/2010/main" val="409110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637357" y="511446"/>
            <a:ext cx="8206262" cy="635428"/>
          </a:xfrm>
          <a:noFill/>
          <a:ln>
            <a:miter lim="800000"/>
            <a:headEnd/>
            <a:tailEnd/>
          </a:ln>
        </p:spPr>
        <p:txBody>
          <a:bodyPr vert="horz" wrap="square" lIns="91440" tIns="45720" rIns="91440" bIns="45720" numCol="1" anchor="t" anchorCtr="0" compatLnSpc="1">
            <a:prstTxWarp prst="textNoShape">
              <a:avLst/>
            </a:prstTxWarp>
            <a:noAutofit/>
          </a:bodyPr>
          <a:lstStyle/>
          <a:p>
            <a:r>
              <a:rPr lang="en-US" sz="2800" dirty="0" smtClean="0">
                <a:cs typeface="Arial" panose="020B0604020202020204" pitchFamily="34" charset="0"/>
              </a:rPr>
              <a:t>Sustained development and softening demand</a:t>
            </a:r>
            <a:br>
              <a:rPr lang="en-US" sz="2800" dirty="0" smtClean="0">
                <a:cs typeface="Arial" panose="020B0604020202020204" pitchFamily="34" charset="0"/>
              </a:rPr>
            </a:br>
            <a:endParaRPr lang="en-US" sz="2800" b="0" dirty="0" smtClean="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10020029"/>
              </p:ext>
            </p:extLst>
          </p:nvPr>
        </p:nvGraphicFramePr>
        <p:xfrm>
          <a:off x="458954" y="1395276"/>
          <a:ext cx="8382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259574" y="1311118"/>
            <a:ext cx="752130" cy="523220"/>
          </a:xfrm>
          <a:prstGeom prst="rect">
            <a:avLst/>
          </a:prstGeom>
          <a:noFill/>
        </p:spPr>
        <p:txBody>
          <a:bodyPr wrap="none" rtlCol="0">
            <a:spAutoFit/>
          </a:bodyPr>
          <a:lstStyle/>
          <a:p>
            <a:pPr algn="ctr"/>
            <a:r>
              <a:rPr lang="en-US" sz="1400" dirty="0" smtClean="0"/>
              <a:t>Apr ’15</a:t>
            </a:r>
          </a:p>
          <a:p>
            <a:pPr algn="ctr"/>
            <a:r>
              <a:rPr lang="en-US" sz="1400" dirty="0" smtClean="0"/>
              <a:t>4.6%</a:t>
            </a:r>
            <a:endParaRPr lang="en-US" sz="1400" dirty="0"/>
          </a:p>
        </p:txBody>
      </p:sp>
      <p:sp>
        <p:nvSpPr>
          <p:cNvPr id="7" name="TextBox 6"/>
          <p:cNvSpPr txBox="1"/>
          <p:nvPr/>
        </p:nvSpPr>
        <p:spPr>
          <a:xfrm>
            <a:off x="2971567" y="1892307"/>
            <a:ext cx="780983" cy="523220"/>
          </a:xfrm>
          <a:prstGeom prst="rect">
            <a:avLst/>
          </a:prstGeom>
          <a:noFill/>
        </p:spPr>
        <p:txBody>
          <a:bodyPr wrap="none" rtlCol="0">
            <a:spAutoFit/>
          </a:bodyPr>
          <a:lstStyle/>
          <a:p>
            <a:r>
              <a:rPr lang="en-US" sz="1400" dirty="0" smtClean="0"/>
              <a:t>Mar ’09</a:t>
            </a:r>
          </a:p>
          <a:p>
            <a:r>
              <a:rPr lang="en-US" sz="1400" dirty="0" smtClean="0"/>
              <a:t>  1.8%</a:t>
            </a:r>
            <a:endParaRPr lang="en-US" sz="1400" dirty="0"/>
          </a:p>
        </p:txBody>
      </p:sp>
      <p:sp>
        <p:nvSpPr>
          <p:cNvPr id="8" name="TextBox 7"/>
          <p:cNvSpPr txBox="1"/>
          <p:nvPr/>
        </p:nvSpPr>
        <p:spPr>
          <a:xfrm>
            <a:off x="8405274" y="2986239"/>
            <a:ext cx="652743" cy="307777"/>
          </a:xfrm>
          <a:prstGeom prst="rect">
            <a:avLst/>
          </a:prstGeom>
          <a:noFill/>
        </p:spPr>
        <p:txBody>
          <a:bodyPr wrap="none" rtlCol="0">
            <a:spAutoFit/>
          </a:bodyPr>
          <a:lstStyle/>
          <a:p>
            <a:r>
              <a:rPr lang="en-US" sz="1400" dirty="0" smtClean="0"/>
              <a:t>-1.1%</a:t>
            </a:r>
            <a:endParaRPr lang="en-US" sz="1400" dirty="0"/>
          </a:p>
        </p:txBody>
      </p:sp>
      <p:sp>
        <p:nvSpPr>
          <p:cNvPr id="10" name="TextBox 9"/>
          <p:cNvSpPr txBox="1"/>
          <p:nvPr/>
        </p:nvSpPr>
        <p:spPr>
          <a:xfrm>
            <a:off x="5648778" y="1292245"/>
            <a:ext cx="752129" cy="523220"/>
          </a:xfrm>
          <a:prstGeom prst="rect">
            <a:avLst/>
          </a:prstGeom>
          <a:noFill/>
        </p:spPr>
        <p:txBody>
          <a:bodyPr wrap="none" rtlCol="0">
            <a:spAutoFit/>
          </a:bodyPr>
          <a:lstStyle/>
          <a:p>
            <a:r>
              <a:rPr lang="en-US" sz="1400" dirty="0" smtClean="0"/>
              <a:t>Oct ’12</a:t>
            </a:r>
          </a:p>
          <a:p>
            <a:r>
              <a:rPr lang="en-US" sz="1400" dirty="0" smtClean="0"/>
              <a:t>  5.1%</a:t>
            </a:r>
            <a:endParaRPr lang="en-US" sz="1400" dirty="0"/>
          </a:p>
        </p:txBody>
      </p:sp>
      <p:sp>
        <p:nvSpPr>
          <p:cNvPr id="11" name="TextBox 10"/>
          <p:cNvSpPr txBox="1"/>
          <p:nvPr/>
        </p:nvSpPr>
        <p:spPr>
          <a:xfrm>
            <a:off x="8464585" y="2360775"/>
            <a:ext cx="593432" cy="307777"/>
          </a:xfrm>
          <a:prstGeom prst="rect">
            <a:avLst/>
          </a:prstGeom>
          <a:noFill/>
        </p:spPr>
        <p:txBody>
          <a:bodyPr wrap="none" rtlCol="0">
            <a:spAutoFit/>
          </a:bodyPr>
          <a:lstStyle/>
          <a:p>
            <a:r>
              <a:rPr lang="en-US" sz="1400" dirty="0" smtClean="0"/>
              <a:t>1.3%</a:t>
            </a:r>
            <a:endParaRPr lang="en-US" sz="1400" dirty="0"/>
          </a:p>
        </p:txBody>
      </p:sp>
      <p:sp>
        <p:nvSpPr>
          <p:cNvPr id="12" name="TextBox 11"/>
          <p:cNvSpPr txBox="1"/>
          <p:nvPr/>
        </p:nvSpPr>
        <p:spPr>
          <a:xfrm>
            <a:off x="2960345" y="4854746"/>
            <a:ext cx="792205" cy="523220"/>
          </a:xfrm>
          <a:prstGeom prst="rect">
            <a:avLst/>
          </a:prstGeom>
          <a:noFill/>
        </p:spPr>
        <p:txBody>
          <a:bodyPr wrap="none" rtlCol="0">
            <a:spAutoFit/>
          </a:bodyPr>
          <a:lstStyle/>
          <a:p>
            <a:r>
              <a:rPr lang="en-US" sz="1400" dirty="0" smtClean="0"/>
              <a:t>Aug ’09</a:t>
            </a:r>
          </a:p>
          <a:p>
            <a:r>
              <a:rPr lang="en-US" sz="1400" dirty="0" smtClean="0"/>
              <a:t>  -9.6%</a:t>
            </a:r>
            <a:endParaRPr lang="en-US" sz="1400" dirty="0"/>
          </a:p>
        </p:txBody>
      </p:sp>
      <p:sp>
        <p:nvSpPr>
          <p:cNvPr id="13" name="TextBox 12"/>
          <p:cNvSpPr txBox="1"/>
          <p:nvPr/>
        </p:nvSpPr>
        <p:spPr>
          <a:xfrm>
            <a:off x="1484832" y="3851024"/>
            <a:ext cx="761747" cy="523220"/>
          </a:xfrm>
          <a:prstGeom prst="rect">
            <a:avLst/>
          </a:prstGeom>
          <a:noFill/>
        </p:spPr>
        <p:txBody>
          <a:bodyPr wrap="none" rtlCol="0">
            <a:spAutoFit/>
          </a:bodyPr>
          <a:lstStyle/>
          <a:p>
            <a:r>
              <a:rPr lang="en-US" sz="1400" dirty="0" smtClean="0"/>
              <a:t>Jun ’07</a:t>
            </a:r>
          </a:p>
          <a:p>
            <a:r>
              <a:rPr lang="en-US" sz="1400" dirty="0" smtClean="0"/>
              <a:t>  -4.8%</a:t>
            </a:r>
            <a:endParaRPr lang="en-US" sz="1400" dirty="0"/>
          </a:p>
        </p:txBody>
      </p:sp>
      <p:sp>
        <p:nvSpPr>
          <p:cNvPr id="14" name="TextBox 13"/>
          <p:cNvSpPr txBox="1"/>
          <p:nvPr/>
        </p:nvSpPr>
        <p:spPr>
          <a:xfrm>
            <a:off x="4504839" y="3497355"/>
            <a:ext cx="872721" cy="523220"/>
          </a:xfrm>
          <a:prstGeom prst="rect">
            <a:avLst/>
          </a:prstGeom>
          <a:noFill/>
        </p:spPr>
        <p:txBody>
          <a:bodyPr wrap="square" rtlCol="0">
            <a:spAutoFit/>
          </a:bodyPr>
          <a:lstStyle/>
          <a:p>
            <a:r>
              <a:rPr lang="en-US" sz="1400" dirty="0" smtClean="0"/>
              <a:t>Jan ’11</a:t>
            </a:r>
          </a:p>
          <a:p>
            <a:r>
              <a:rPr lang="en-US" sz="1400" dirty="0" smtClean="0"/>
              <a:t>  -3.1%</a:t>
            </a:r>
            <a:endParaRPr lang="en-US" sz="1400" dirty="0"/>
          </a:p>
        </p:txBody>
      </p:sp>
      <p:sp>
        <p:nvSpPr>
          <p:cNvPr id="2" name="TextBox 1"/>
          <p:cNvSpPr txBox="1"/>
          <p:nvPr/>
        </p:nvSpPr>
        <p:spPr>
          <a:xfrm>
            <a:off x="555039" y="6021093"/>
            <a:ext cx="5084149" cy="584775"/>
          </a:xfrm>
          <a:prstGeom prst="rect">
            <a:avLst/>
          </a:prstGeom>
          <a:noFill/>
        </p:spPr>
        <p:txBody>
          <a:bodyPr wrap="none" rtlCol="0">
            <a:spAutoFit/>
          </a:bodyPr>
          <a:lstStyle/>
          <a:p>
            <a:r>
              <a:rPr lang="en-US" sz="1600" dirty="0"/>
              <a:t>Caribbean Room Supply/Demand Percent Change</a:t>
            </a:r>
            <a:br>
              <a:rPr lang="en-US" sz="1600" dirty="0"/>
            </a:br>
            <a:r>
              <a:rPr lang="en-US" sz="1600" dirty="0"/>
              <a:t>Twelve Month Moving Average – 2009 to August 2016</a:t>
            </a:r>
          </a:p>
        </p:txBody>
      </p:sp>
      <p:cxnSp>
        <p:nvCxnSpPr>
          <p:cNvPr id="16" name="Straight Arrow Connector 15"/>
          <p:cNvCxnSpPr/>
          <p:nvPr/>
        </p:nvCxnSpPr>
        <p:spPr>
          <a:xfrm flipV="1">
            <a:off x="7603271" y="1960220"/>
            <a:ext cx="16184" cy="1179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7295" y="3140127"/>
            <a:ext cx="1511952" cy="400110"/>
          </a:xfrm>
          <a:prstGeom prst="rect">
            <a:avLst/>
          </a:prstGeom>
          <a:noFill/>
        </p:spPr>
        <p:txBody>
          <a:bodyPr wrap="none" rtlCol="0">
            <a:spAutoFit/>
          </a:bodyPr>
          <a:lstStyle/>
          <a:p>
            <a:r>
              <a:rPr lang="en-US" sz="1000" dirty="0" smtClean="0"/>
              <a:t>First reported case of </a:t>
            </a:r>
          </a:p>
          <a:p>
            <a:r>
              <a:rPr lang="en-US" sz="1000" dirty="0" err="1" smtClean="0"/>
              <a:t>Zika</a:t>
            </a:r>
            <a:r>
              <a:rPr lang="en-US" sz="1000" dirty="0" smtClean="0"/>
              <a:t> in Brazil May 2015</a:t>
            </a:r>
            <a:endParaRPr lang="en-US" sz="1000" dirty="0"/>
          </a:p>
        </p:txBody>
      </p:sp>
      <p:cxnSp>
        <p:nvCxnSpPr>
          <p:cNvPr id="17" name="Straight Arrow Connector 16"/>
          <p:cNvCxnSpPr/>
          <p:nvPr/>
        </p:nvCxnSpPr>
        <p:spPr>
          <a:xfrm flipV="1">
            <a:off x="8012293" y="2186101"/>
            <a:ext cx="16184" cy="1697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37752" y="3811079"/>
            <a:ext cx="1723549" cy="400110"/>
          </a:xfrm>
          <a:prstGeom prst="rect">
            <a:avLst/>
          </a:prstGeom>
          <a:noFill/>
        </p:spPr>
        <p:txBody>
          <a:bodyPr wrap="none" rtlCol="0">
            <a:spAutoFit/>
          </a:bodyPr>
          <a:lstStyle/>
          <a:p>
            <a:r>
              <a:rPr lang="en-US" sz="1000" dirty="0" smtClean="0"/>
              <a:t>First  LA case in Caribbean</a:t>
            </a:r>
          </a:p>
          <a:p>
            <a:r>
              <a:rPr lang="en-US" sz="1000" dirty="0" smtClean="0"/>
              <a:t>Martinique December 2015</a:t>
            </a:r>
            <a:endParaRPr lang="en-US" sz="1000" dirty="0"/>
          </a:p>
        </p:txBody>
      </p:sp>
    </p:spTree>
    <p:extLst>
      <p:ext uri="{BB962C8B-B14F-4D97-AF65-F5344CB8AC3E}">
        <p14:creationId xmlns:p14="http://schemas.microsoft.com/office/powerpoint/2010/main" val="27963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5534953"/>
              </p:ext>
            </p:extLst>
          </p:nvPr>
        </p:nvGraphicFramePr>
        <p:xfrm>
          <a:off x="410054" y="1473012"/>
          <a:ext cx="845213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txBox="1">
            <a:spLocks noChangeArrowheads="1"/>
          </p:cNvSpPr>
          <p:nvPr/>
        </p:nvSpPr>
        <p:spPr bwMode="auto">
          <a:xfrm>
            <a:off x="192085" y="520197"/>
            <a:ext cx="8229600" cy="84398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defRPr/>
            </a:pPr>
            <a:r>
              <a:rPr lang="en-US" sz="2800" b="1" kern="0" dirty="0" smtClean="0">
                <a:latin typeface="+mj-lt"/>
              </a:rPr>
              <a:t>Lower demand causing weaker </a:t>
            </a:r>
            <a:r>
              <a:rPr lang="en-US" sz="2800" b="1" kern="0" dirty="0" err="1" smtClean="0">
                <a:latin typeface="+mj-lt"/>
              </a:rPr>
              <a:t>Occ</a:t>
            </a:r>
            <a:r>
              <a:rPr lang="en-US" sz="2800" b="1" kern="0" dirty="0" smtClean="0">
                <a:latin typeface="+mj-lt"/>
              </a:rPr>
              <a:t> </a:t>
            </a:r>
            <a:r>
              <a:rPr lang="en-US" sz="2800" b="1" kern="0" dirty="0">
                <a:latin typeface="+mj-lt"/>
              </a:rPr>
              <a:t>and </a:t>
            </a:r>
            <a:r>
              <a:rPr lang="en-US" sz="2800" b="1" kern="0" dirty="0" smtClean="0">
                <a:latin typeface="+mj-lt"/>
              </a:rPr>
              <a:t>less pricing power among hotels in the region…</a:t>
            </a:r>
            <a:r>
              <a:rPr lang="en-US" sz="2800" b="1" kern="0" dirty="0">
                <a:latin typeface="+mj-lt"/>
              </a:rPr>
              <a:t/>
            </a:r>
            <a:br>
              <a:rPr lang="en-US" sz="2800" b="1" kern="0" dirty="0">
                <a:latin typeface="+mj-lt"/>
              </a:rPr>
            </a:br>
            <a:endParaRPr lang="en-US" sz="2800" b="1" kern="0" dirty="0">
              <a:latin typeface="+mj-lt"/>
            </a:endParaRPr>
          </a:p>
        </p:txBody>
      </p:sp>
      <p:sp>
        <p:nvSpPr>
          <p:cNvPr id="2" name="TextBox 1"/>
          <p:cNvSpPr txBox="1"/>
          <p:nvPr/>
        </p:nvSpPr>
        <p:spPr>
          <a:xfrm>
            <a:off x="557940" y="6027003"/>
            <a:ext cx="5121915" cy="830997"/>
          </a:xfrm>
          <a:prstGeom prst="rect">
            <a:avLst/>
          </a:prstGeom>
          <a:noFill/>
        </p:spPr>
        <p:txBody>
          <a:bodyPr wrap="none" rtlCol="0">
            <a:spAutoFit/>
          </a:bodyPr>
          <a:lstStyle/>
          <a:p>
            <a:r>
              <a:rPr lang="en-US" sz="1600" kern="0" dirty="0" smtClean="0"/>
              <a:t>Caribbean Occupancy/ADR </a:t>
            </a:r>
            <a:r>
              <a:rPr lang="en-US" sz="1600" kern="0" dirty="0"/>
              <a:t>Percent Change</a:t>
            </a:r>
            <a:br>
              <a:rPr lang="en-US" sz="1600" kern="0" dirty="0"/>
            </a:br>
            <a:r>
              <a:rPr lang="en-US" sz="1600" kern="0" dirty="0"/>
              <a:t>Twelve Month Moving Average – 2006 to August 2016</a:t>
            </a:r>
          </a:p>
          <a:p>
            <a:endParaRPr lang="en-US" sz="1600" dirty="0"/>
          </a:p>
        </p:txBody>
      </p:sp>
      <p:sp>
        <p:nvSpPr>
          <p:cNvPr id="5" name="TextBox 4"/>
          <p:cNvSpPr txBox="1"/>
          <p:nvPr/>
        </p:nvSpPr>
        <p:spPr>
          <a:xfrm>
            <a:off x="6717823" y="3612128"/>
            <a:ext cx="1511952" cy="400110"/>
          </a:xfrm>
          <a:prstGeom prst="rect">
            <a:avLst/>
          </a:prstGeom>
          <a:noFill/>
        </p:spPr>
        <p:txBody>
          <a:bodyPr wrap="none" rtlCol="0">
            <a:spAutoFit/>
          </a:bodyPr>
          <a:lstStyle/>
          <a:p>
            <a:r>
              <a:rPr lang="en-US" sz="1000" dirty="0" smtClean="0"/>
              <a:t>First reported case of </a:t>
            </a:r>
          </a:p>
          <a:p>
            <a:r>
              <a:rPr lang="en-US" sz="1000" dirty="0" err="1" smtClean="0"/>
              <a:t>Zika</a:t>
            </a:r>
            <a:r>
              <a:rPr lang="en-US" sz="1000" dirty="0" smtClean="0"/>
              <a:t> in Brazil May 2015</a:t>
            </a:r>
            <a:endParaRPr lang="en-US" sz="1000" dirty="0"/>
          </a:p>
        </p:txBody>
      </p:sp>
      <p:cxnSp>
        <p:nvCxnSpPr>
          <p:cNvPr id="7" name="Straight Arrow Connector 6"/>
          <p:cNvCxnSpPr/>
          <p:nvPr/>
        </p:nvCxnSpPr>
        <p:spPr>
          <a:xfrm flipV="1">
            <a:off x="7850452" y="3034791"/>
            <a:ext cx="0" cy="1213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88677" y="4248319"/>
            <a:ext cx="1723549" cy="400110"/>
          </a:xfrm>
          <a:prstGeom prst="rect">
            <a:avLst/>
          </a:prstGeom>
          <a:noFill/>
        </p:spPr>
        <p:txBody>
          <a:bodyPr wrap="none" rtlCol="0">
            <a:spAutoFit/>
          </a:bodyPr>
          <a:lstStyle/>
          <a:p>
            <a:r>
              <a:rPr lang="en-US" sz="1000" dirty="0" smtClean="0"/>
              <a:t>First  LA case in Caribbean</a:t>
            </a:r>
          </a:p>
          <a:p>
            <a:r>
              <a:rPr lang="en-US" sz="1000" dirty="0" smtClean="0"/>
              <a:t>Martinique December 2015</a:t>
            </a:r>
            <a:endParaRPr lang="en-US" sz="1000" dirty="0"/>
          </a:p>
        </p:txBody>
      </p:sp>
    </p:spTree>
    <p:extLst>
      <p:ext uri="{BB962C8B-B14F-4D97-AF65-F5344CB8AC3E}">
        <p14:creationId xmlns:p14="http://schemas.microsoft.com/office/powerpoint/2010/main" val="403555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627683" y="426203"/>
            <a:ext cx="8229600" cy="705173"/>
          </a:xfrm>
          <a:noFill/>
          <a:ln>
            <a:miter lim="800000"/>
            <a:headEnd/>
            <a:tailEnd/>
          </a:ln>
        </p:spPr>
        <p:txBody>
          <a:bodyPr vert="horz" wrap="square" lIns="91440" tIns="45720" rIns="91440" bIns="45720" numCol="1" anchor="ctr" anchorCtr="0" compatLnSpc="1">
            <a:prstTxWarp prst="textNoShape">
              <a:avLst/>
            </a:prstTxWarp>
            <a:normAutofit/>
          </a:bodyPr>
          <a:lstStyle/>
          <a:p>
            <a:r>
              <a:rPr lang="en-US" sz="2800" dirty="0" smtClean="0">
                <a:solidFill>
                  <a:schemeClr val="tx1"/>
                </a:solidFill>
                <a:cs typeface="Arial" panose="020B0604020202020204" pitchFamily="34" charset="0"/>
              </a:rPr>
              <a:t>…which is leading to a steep decline in RevPAR </a:t>
            </a:r>
            <a:endParaRPr lang="en-US" sz="2800" b="0" dirty="0" smtClean="0">
              <a:cs typeface="Arial" panose="020B0604020202020204" pitchFamily="34" charset="0"/>
            </a:endParaRP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279647738"/>
              </p:ext>
            </p:extLst>
          </p:nvPr>
        </p:nvGraphicFramePr>
        <p:xfrm>
          <a:off x="440673" y="1428450"/>
          <a:ext cx="8411672" cy="42665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65689" y="5959097"/>
            <a:ext cx="5084149" cy="584775"/>
          </a:xfrm>
          <a:prstGeom prst="rect">
            <a:avLst/>
          </a:prstGeom>
          <a:noFill/>
        </p:spPr>
        <p:txBody>
          <a:bodyPr wrap="none" rtlCol="0">
            <a:spAutoFit/>
          </a:bodyPr>
          <a:lstStyle/>
          <a:p>
            <a:r>
              <a:rPr lang="en-US" sz="1600" dirty="0"/>
              <a:t>Caribbean RevPAR Percent Change</a:t>
            </a:r>
            <a:br>
              <a:rPr lang="en-US" sz="1600" dirty="0"/>
            </a:br>
            <a:r>
              <a:rPr lang="en-US" sz="1600" dirty="0"/>
              <a:t>Twelve Month Moving Average – 2006 to August 2016</a:t>
            </a:r>
          </a:p>
        </p:txBody>
      </p:sp>
    </p:spTree>
    <p:extLst>
      <p:ext uri="{BB962C8B-B14F-4D97-AF65-F5344CB8AC3E}">
        <p14:creationId xmlns:p14="http://schemas.microsoft.com/office/powerpoint/2010/main" val="195241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98" y="474846"/>
            <a:ext cx="8098789" cy="803763"/>
          </a:xfrm>
        </p:spPr>
        <p:txBody>
          <a:bodyPr>
            <a:normAutofit/>
          </a:bodyPr>
          <a:lstStyle/>
          <a:p>
            <a:r>
              <a:rPr lang="en-US" sz="2800" dirty="0">
                <a:cs typeface="Arial" panose="020B0604020202020204" pitchFamily="34" charset="0"/>
              </a:rPr>
              <a:t>Resort Destination- </a:t>
            </a:r>
            <a:r>
              <a:rPr lang="en-US" sz="2800" dirty="0" smtClean="0">
                <a:cs typeface="Arial" panose="020B0604020202020204" pitchFamily="34" charset="0"/>
              </a:rPr>
              <a:t>Hawaii lead in occupancy</a:t>
            </a:r>
            <a:br>
              <a:rPr lang="en-US" sz="2800" dirty="0" smtClean="0">
                <a:cs typeface="Arial" panose="020B0604020202020204" pitchFamily="34" charset="0"/>
              </a:rPr>
            </a:br>
            <a:endParaRPr lang="en-US" sz="1200" dirty="0">
              <a:cs typeface="Arial" panose="020B0604020202020204" pitchFamily="34" charset="0"/>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417552549"/>
              </p:ext>
            </p:extLst>
          </p:nvPr>
        </p:nvGraphicFramePr>
        <p:xfrm>
          <a:off x="611260" y="1588576"/>
          <a:ext cx="8067027" cy="4060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9571" y="5825859"/>
            <a:ext cx="3845721" cy="584775"/>
          </a:xfrm>
          <a:prstGeom prst="rect">
            <a:avLst/>
          </a:prstGeom>
          <a:noFill/>
        </p:spPr>
        <p:txBody>
          <a:bodyPr wrap="square" rtlCol="0">
            <a:spAutoFit/>
          </a:bodyPr>
          <a:lstStyle/>
          <a:p>
            <a:r>
              <a:rPr lang="en-US" sz="1600" dirty="0"/>
              <a:t/>
            </a:r>
            <a:br>
              <a:rPr lang="en-US" sz="1600" dirty="0"/>
            </a:br>
            <a:r>
              <a:rPr lang="en-US" sz="1600" dirty="0" smtClean="0"/>
              <a:t> </a:t>
            </a:r>
            <a:endParaRPr lang="en-US" sz="1600" dirty="0"/>
          </a:p>
        </p:txBody>
      </p:sp>
      <p:sp>
        <p:nvSpPr>
          <p:cNvPr id="3" name="TextBox 2"/>
          <p:cNvSpPr txBox="1"/>
          <p:nvPr/>
        </p:nvSpPr>
        <p:spPr>
          <a:xfrm>
            <a:off x="860155" y="5825859"/>
            <a:ext cx="7392691" cy="584775"/>
          </a:xfrm>
          <a:prstGeom prst="rect">
            <a:avLst/>
          </a:prstGeom>
          <a:noFill/>
        </p:spPr>
        <p:txBody>
          <a:bodyPr wrap="square" rtlCol="0">
            <a:spAutoFit/>
          </a:bodyPr>
          <a:lstStyle/>
          <a:p>
            <a:r>
              <a:rPr lang="en-US" sz="1600" dirty="0">
                <a:cs typeface="Arial" pitchFamily="34" charset="0"/>
              </a:rPr>
              <a:t>Actual Occupancy</a:t>
            </a:r>
            <a:br>
              <a:rPr lang="en-US" sz="1600" dirty="0">
                <a:cs typeface="Arial" pitchFamily="34" charset="0"/>
              </a:rPr>
            </a:br>
            <a:r>
              <a:rPr lang="en-US" sz="1600" dirty="0" smtClean="0">
                <a:cs typeface="Arial" pitchFamily="34" charset="0"/>
              </a:rPr>
              <a:t>August </a:t>
            </a:r>
            <a:r>
              <a:rPr lang="en-US" sz="1600" dirty="0">
                <a:cs typeface="Arial" pitchFamily="34" charset="0"/>
              </a:rPr>
              <a:t>2015 YTD vs. YTD 2016</a:t>
            </a:r>
            <a:endParaRPr lang="en-US" sz="1600" dirty="0"/>
          </a:p>
        </p:txBody>
      </p:sp>
    </p:spTree>
    <p:extLst>
      <p:ext uri="{BB962C8B-B14F-4D97-AF65-F5344CB8AC3E}">
        <p14:creationId xmlns:p14="http://schemas.microsoft.com/office/powerpoint/2010/main" val="40453618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63" y="619126"/>
            <a:ext cx="7391402" cy="643985"/>
          </a:xfrm>
        </p:spPr>
        <p:txBody>
          <a:bodyPr>
            <a:noAutofit/>
          </a:bodyPr>
          <a:lstStyle/>
          <a:p>
            <a:r>
              <a:rPr lang="en-US" sz="2800" dirty="0" smtClean="0">
                <a:cs typeface="Arial" panose="020B0604020202020204" pitchFamily="34" charset="0"/>
              </a:rPr>
              <a:t>Hawaii with highest Average daily Rate (ADR)</a:t>
            </a:r>
            <a:br>
              <a:rPr lang="en-US" sz="2800" dirty="0" smtClean="0">
                <a:cs typeface="Arial" panose="020B0604020202020204" pitchFamily="34" charset="0"/>
              </a:rPr>
            </a:br>
            <a:endParaRPr lang="en-US" sz="2800" dirty="0">
              <a:cs typeface="Arial" panose="020B0604020202020204" pitchFamily="34" charset="0"/>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093694949"/>
              </p:ext>
            </p:extLst>
          </p:nvPr>
        </p:nvGraphicFramePr>
        <p:xfrm>
          <a:off x="548737" y="1581663"/>
          <a:ext cx="8067027" cy="41294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44658" y="5873858"/>
            <a:ext cx="3094693" cy="584775"/>
          </a:xfrm>
          <a:prstGeom prst="rect">
            <a:avLst/>
          </a:prstGeom>
          <a:noFill/>
        </p:spPr>
        <p:txBody>
          <a:bodyPr wrap="none" rtlCol="0">
            <a:spAutoFit/>
          </a:bodyPr>
          <a:lstStyle/>
          <a:p>
            <a:r>
              <a:rPr lang="en-US" sz="1600" dirty="0">
                <a:cs typeface="Arial" pitchFamily="34" charset="0"/>
              </a:rPr>
              <a:t>Actual ADR (USD)</a:t>
            </a:r>
            <a:br>
              <a:rPr lang="en-US" sz="1600" dirty="0">
                <a:cs typeface="Arial" pitchFamily="34" charset="0"/>
              </a:rPr>
            </a:br>
            <a:r>
              <a:rPr lang="en-US" sz="1600" dirty="0" smtClean="0">
                <a:cs typeface="Arial" pitchFamily="34" charset="0"/>
              </a:rPr>
              <a:t>August </a:t>
            </a:r>
            <a:r>
              <a:rPr lang="en-US" sz="1600" dirty="0">
                <a:cs typeface="Arial" pitchFamily="34" charset="0"/>
              </a:rPr>
              <a:t>2015 YTD vs. YTD 2016</a:t>
            </a:r>
            <a:endParaRPr lang="en-US" sz="1600" dirty="0"/>
          </a:p>
        </p:txBody>
      </p:sp>
    </p:spTree>
    <p:extLst>
      <p:ext uri="{BB962C8B-B14F-4D97-AF65-F5344CB8AC3E}">
        <p14:creationId xmlns:p14="http://schemas.microsoft.com/office/powerpoint/2010/main" val="29376601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74" y="456393"/>
            <a:ext cx="7373758" cy="636237"/>
          </a:xfrm>
        </p:spPr>
        <p:txBody>
          <a:bodyPr>
            <a:normAutofit/>
          </a:bodyPr>
          <a:lstStyle/>
          <a:p>
            <a:r>
              <a:rPr lang="en-US" sz="2800" dirty="0" smtClean="0">
                <a:cs typeface="Arial" panose="020B0604020202020204" pitchFamily="34" charset="0"/>
              </a:rPr>
              <a:t>RevPar % Change Mixed</a:t>
            </a:r>
            <a:endParaRPr lang="en-US" sz="2800" dirty="0">
              <a:cs typeface="Arial" panose="020B0604020202020204" pitchFamily="34" charset="0"/>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41857166"/>
              </p:ext>
            </p:extLst>
          </p:nvPr>
        </p:nvGraphicFramePr>
        <p:xfrm>
          <a:off x="479600" y="1366147"/>
          <a:ext cx="8052740" cy="43139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36909" y="5829442"/>
            <a:ext cx="3094693" cy="584775"/>
          </a:xfrm>
          <a:prstGeom prst="rect">
            <a:avLst/>
          </a:prstGeom>
          <a:noFill/>
        </p:spPr>
        <p:txBody>
          <a:bodyPr wrap="none" rtlCol="0">
            <a:spAutoFit/>
          </a:bodyPr>
          <a:lstStyle/>
          <a:p>
            <a:r>
              <a:rPr lang="en-US" sz="1600" dirty="0">
                <a:cs typeface="Arial" pitchFamily="34" charset="0"/>
              </a:rPr>
              <a:t>RevPAR % Change (USD)</a:t>
            </a:r>
            <a:br>
              <a:rPr lang="en-US" sz="1600" dirty="0">
                <a:cs typeface="Arial" pitchFamily="34" charset="0"/>
              </a:rPr>
            </a:br>
            <a:r>
              <a:rPr lang="en-US" sz="1600" dirty="0" smtClean="0">
                <a:cs typeface="Arial" pitchFamily="34" charset="0"/>
              </a:rPr>
              <a:t>August </a:t>
            </a:r>
            <a:r>
              <a:rPr lang="en-US" sz="1600" dirty="0">
                <a:cs typeface="Arial" pitchFamily="34" charset="0"/>
              </a:rPr>
              <a:t>2015 YTD vs. YTD 2016</a:t>
            </a:r>
            <a:endParaRPr lang="en-US" sz="1600" dirty="0"/>
          </a:p>
        </p:txBody>
      </p:sp>
    </p:spTree>
    <p:extLst>
      <p:ext uri="{BB962C8B-B14F-4D97-AF65-F5344CB8AC3E}">
        <p14:creationId xmlns:p14="http://schemas.microsoft.com/office/powerpoint/2010/main" val="12904561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1"/>
          <p:cNvGraphicFramePr>
            <a:graphicFrameLocks noGrp="1"/>
          </p:cNvGraphicFramePr>
          <p:nvPr>
            <p:ph type="chart" idx="1"/>
            <p:extLst>
              <p:ext uri="{D42A27DB-BD31-4B8C-83A1-F6EECF244321}">
                <p14:modId xmlns:p14="http://schemas.microsoft.com/office/powerpoint/2010/main" val="1631728553"/>
              </p:ext>
            </p:extLst>
          </p:nvPr>
        </p:nvGraphicFramePr>
        <p:xfrm>
          <a:off x="440531" y="1547813"/>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4695" y="6455731"/>
            <a:ext cx="1836044" cy="523220"/>
          </a:xfrm>
          <a:prstGeom prst="rect">
            <a:avLst/>
          </a:prstGeom>
          <a:noFill/>
        </p:spPr>
        <p:txBody>
          <a:bodyPr wrap="square" rtlCol="0">
            <a:spAutoFit/>
          </a:bodyPr>
          <a:lstStyle/>
          <a:p>
            <a:r>
              <a:rPr lang="en-GB" sz="1400" dirty="0" smtClean="0"/>
              <a:t>USD</a:t>
            </a:r>
          </a:p>
          <a:p>
            <a:endParaRPr lang="en-GB" sz="1400" dirty="0"/>
          </a:p>
        </p:txBody>
      </p:sp>
      <p:sp>
        <p:nvSpPr>
          <p:cNvPr id="8" name="TextBox 7"/>
          <p:cNvSpPr txBox="1"/>
          <p:nvPr/>
        </p:nvSpPr>
        <p:spPr>
          <a:xfrm>
            <a:off x="8051575" y="137564"/>
            <a:ext cx="946768" cy="1173345"/>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00" y="327179"/>
            <a:ext cx="868798" cy="86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4"/>
          <p:cNvSpPr>
            <a:spLocks noGrp="1"/>
          </p:cNvSpPr>
          <p:nvPr>
            <p:ph type="title"/>
          </p:nvPr>
        </p:nvSpPr>
        <p:spPr>
          <a:xfrm>
            <a:off x="532712" y="411476"/>
            <a:ext cx="7337888" cy="762195"/>
          </a:xfrm>
        </p:spPr>
        <p:txBody>
          <a:bodyPr>
            <a:noAutofit/>
          </a:bodyPr>
          <a:lstStyle/>
          <a:p>
            <a:r>
              <a:rPr lang="en-GB" altLang="en-GB" dirty="0" smtClean="0"/>
              <a:t/>
            </a:r>
            <a:br>
              <a:rPr lang="en-GB" altLang="en-GB" dirty="0" smtClean="0"/>
            </a:br>
            <a:r>
              <a:rPr lang="en-US" dirty="0" smtClean="0">
                <a:latin typeface="+mj-lt"/>
              </a:rPr>
              <a:t>Select CHTA </a:t>
            </a:r>
            <a:r>
              <a:rPr lang="en-GB" altLang="en-GB" dirty="0" smtClean="0">
                <a:latin typeface="+mj-lt"/>
              </a:rPr>
              <a:t>Countries</a:t>
            </a:r>
            <a:r>
              <a:rPr lang="en-GB" altLang="en-GB" sz="2400" dirty="0" smtClean="0">
                <a:latin typeface="+mj-lt"/>
              </a:rPr>
              <a:t/>
            </a:r>
            <a:br>
              <a:rPr lang="en-GB" altLang="en-GB" sz="2400" dirty="0" smtClean="0">
                <a:latin typeface="+mj-lt"/>
              </a:rPr>
            </a:br>
            <a:r>
              <a:rPr lang="en-GB" altLang="en-GB" sz="2400" b="0" dirty="0" err="1" smtClean="0">
                <a:latin typeface="+mj-lt"/>
              </a:rPr>
              <a:t>Occ</a:t>
            </a:r>
            <a:r>
              <a:rPr lang="en-GB" altLang="en-GB" sz="2400" b="0" dirty="0" smtClean="0">
                <a:latin typeface="+mj-lt"/>
              </a:rPr>
              <a:t>, ADR &amp; RevPAR, YTD Aug</a:t>
            </a:r>
            <a:r>
              <a:rPr lang="en-GB" sz="2400" b="0" dirty="0" smtClean="0">
                <a:latin typeface="+mj-lt"/>
              </a:rPr>
              <a:t> 2016</a:t>
            </a:r>
            <a:r>
              <a:rPr lang="en-GB" sz="2400" b="0" dirty="0">
                <a:latin typeface="+mj-lt"/>
              </a:rPr>
              <a:t/>
            </a:r>
            <a:br>
              <a:rPr lang="en-GB" sz="2400" b="0" dirty="0">
                <a:latin typeface="+mj-lt"/>
              </a:rPr>
            </a:br>
            <a:endParaRPr lang="en-GB" altLang="en-GB" sz="2400" b="0" dirty="0">
              <a:latin typeface="+mj-lt"/>
            </a:endParaRPr>
          </a:p>
        </p:txBody>
      </p:sp>
    </p:spTree>
    <p:extLst>
      <p:ext uri="{BB962C8B-B14F-4D97-AF65-F5344CB8AC3E}">
        <p14:creationId xmlns:p14="http://schemas.microsoft.com/office/powerpoint/2010/main" val="332059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6"/>
          <p:cNvGraphicFramePr>
            <a:graphicFrameLocks noGrp="1"/>
          </p:cNvGraphicFramePr>
          <p:nvPr>
            <p:ph type="chart" idx="1"/>
            <p:extLst>
              <p:ext uri="{D42A27DB-BD31-4B8C-83A1-F6EECF244321}">
                <p14:modId xmlns:p14="http://schemas.microsoft.com/office/powerpoint/2010/main" val="182533525"/>
              </p:ext>
            </p:extLst>
          </p:nvPr>
        </p:nvGraphicFramePr>
        <p:xfrm>
          <a:off x="384350" y="1547813"/>
          <a:ext cx="8285782" cy="48741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a:xfrm>
            <a:off x="470476" y="357117"/>
            <a:ext cx="7337888" cy="838860"/>
          </a:xfrm>
        </p:spPr>
        <p:txBody>
          <a:bodyPr>
            <a:noAutofit/>
          </a:bodyPr>
          <a:lstStyle/>
          <a:p>
            <a:r>
              <a:rPr lang="en-GB" dirty="0" smtClean="0"/>
              <a:t>Select CHTA Countries</a:t>
            </a:r>
            <a:br>
              <a:rPr lang="en-GB" dirty="0" smtClean="0"/>
            </a:br>
            <a:r>
              <a:rPr lang="en-GB" sz="2400" b="0" dirty="0" err="1" smtClean="0"/>
              <a:t>Occ</a:t>
            </a:r>
            <a:r>
              <a:rPr lang="en-GB" sz="2400" b="0" dirty="0" smtClean="0"/>
              <a:t>, ADR &amp; RevPAR % </a:t>
            </a:r>
            <a:r>
              <a:rPr lang="en-GB" sz="2400" b="0" dirty="0"/>
              <a:t>Change, </a:t>
            </a:r>
            <a:r>
              <a:rPr lang="en-GB" sz="2400" b="0" dirty="0" smtClean="0"/>
              <a:t>August 2016 </a:t>
            </a:r>
            <a:r>
              <a:rPr lang="en-GB" sz="2400" b="0" dirty="0"/>
              <a:t>YTD</a:t>
            </a:r>
          </a:p>
        </p:txBody>
      </p:sp>
      <p:sp>
        <p:nvSpPr>
          <p:cNvPr id="5" name="TextBox 4"/>
          <p:cNvSpPr txBox="1"/>
          <p:nvPr/>
        </p:nvSpPr>
        <p:spPr>
          <a:xfrm>
            <a:off x="427156" y="6421984"/>
            <a:ext cx="1836044" cy="307777"/>
          </a:xfrm>
          <a:prstGeom prst="rect">
            <a:avLst/>
          </a:prstGeom>
          <a:noFill/>
        </p:spPr>
        <p:txBody>
          <a:bodyPr wrap="square" rtlCol="0">
            <a:spAutoFit/>
          </a:bodyPr>
          <a:lstStyle/>
          <a:p>
            <a:r>
              <a:rPr lang="en-GB" sz="1400" dirty="0" smtClean="0">
                <a:solidFill>
                  <a:srgbClr val="3F3F3F"/>
                </a:solidFill>
              </a:rPr>
              <a:t>Local Currency</a:t>
            </a:r>
            <a:endParaRPr lang="en-GB" sz="1400" dirty="0">
              <a:solidFill>
                <a:srgbClr val="3F3F3F"/>
              </a:solidFill>
            </a:endParaRPr>
          </a:p>
        </p:txBody>
      </p:sp>
      <p:sp>
        <p:nvSpPr>
          <p:cNvPr id="7" name="TextBox 6"/>
          <p:cNvSpPr txBox="1"/>
          <p:nvPr/>
        </p:nvSpPr>
        <p:spPr>
          <a:xfrm>
            <a:off x="8051575" y="137564"/>
            <a:ext cx="946768" cy="1173345"/>
          </a:xfrm>
          <a:prstGeom prst="rect">
            <a:avLst/>
          </a:prstGeom>
          <a:solidFill>
            <a:schemeClr val="bg1"/>
          </a:solidFill>
        </p:spPr>
        <p:txBody>
          <a:bodyPr wrap="square" rtlCol="0">
            <a:spAutoFit/>
          </a:bodyPr>
          <a:lstStyle/>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00" y="327179"/>
            <a:ext cx="868798" cy="86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9402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79516" y="1255761"/>
            <a:ext cx="7813964" cy="496552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lvl="1" fontAlgn="base">
              <a:spcBef>
                <a:spcPct val="0"/>
              </a:spcBef>
              <a:spcAft>
                <a:spcPct val="0"/>
              </a:spcAft>
              <a:buSzPct val="100000"/>
              <a:tabLst>
                <a:tab pos="1219170" algn="l"/>
              </a:tabLst>
            </a:pPr>
            <a:r>
              <a:rPr lang="en-US" sz="2400" b="1" dirty="0">
                <a:solidFill>
                  <a:srgbClr val="FE5000"/>
                </a:solidFill>
                <a:ea typeface="Calibri" pitchFamily="34" charset="0"/>
                <a:cs typeface="Segoe UI" pitchFamily="34" charset="0"/>
              </a:rPr>
              <a:t>In Construction</a:t>
            </a:r>
            <a:r>
              <a:rPr lang="en-US" sz="2400" dirty="0">
                <a:solidFill>
                  <a:srgbClr val="FFFFFF"/>
                </a:solidFill>
                <a:ea typeface="Calibri" pitchFamily="34" charset="0"/>
                <a:cs typeface="Segoe UI" pitchFamily="34" charset="0"/>
              </a:rPr>
              <a:t> </a:t>
            </a:r>
            <a:r>
              <a:rPr lang="en-US" sz="2400" dirty="0">
                <a:solidFill>
                  <a:schemeClr val="tx1">
                    <a:lumMod val="75000"/>
                  </a:schemeClr>
                </a:solidFill>
                <a:ea typeface="Calibri" pitchFamily="34" charset="0"/>
                <a:cs typeface="Segoe UI" pitchFamily="34" charset="0"/>
              </a:rPr>
              <a:t>– Vertical construction on the physical building has begun. (This does not include construction on any sub-grade structures.)</a:t>
            </a:r>
            <a:endParaRPr lang="en-US" sz="2400" dirty="0">
              <a:solidFill>
                <a:schemeClr val="tx1">
                  <a:lumMod val="75000"/>
                </a:schemeClr>
              </a:solidFill>
              <a:cs typeface="Arial" pitchFamily="34" charset="0"/>
            </a:endParaRPr>
          </a:p>
          <a:p>
            <a:pPr lvl="1" eaLnBrk="0" fontAlgn="base" hangingPunct="0">
              <a:spcBef>
                <a:spcPct val="0"/>
              </a:spcBef>
              <a:spcAft>
                <a:spcPct val="0"/>
              </a:spcAft>
              <a:buSzPct val="100000"/>
              <a:tabLst>
                <a:tab pos="1219170" algn="l"/>
              </a:tabLst>
            </a:pPr>
            <a:endParaRPr lang="en-US" sz="2400" b="1" dirty="0">
              <a:solidFill>
                <a:srgbClr val="FFFFFF"/>
              </a:solidFill>
              <a:ea typeface="Calibri" pitchFamily="34" charset="0"/>
              <a:cs typeface="Segoe UI" pitchFamily="34" charset="0"/>
            </a:endParaRPr>
          </a:p>
          <a:p>
            <a:pPr lvl="1" eaLnBrk="0" fontAlgn="base" hangingPunct="0">
              <a:spcBef>
                <a:spcPct val="0"/>
              </a:spcBef>
              <a:spcAft>
                <a:spcPct val="0"/>
              </a:spcAft>
              <a:buSzPct val="100000"/>
              <a:tabLst>
                <a:tab pos="1219170" algn="l"/>
              </a:tabLst>
            </a:pPr>
            <a:r>
              <a:rPr lang="en-US" sz="2400" b="1" dirty="0">
                <a:solidFill>
                  <a:srgbClr val="FE5000"/>
                </a:solidFill>
                <a:ea typeface="Calibri" pitchFamily="34" charset="0"/>
                <a:cs typeface="Segoe UI" pitchFamily="34" charset="0"/>
              </a:rPr>
              <a:t>Final Planning</a:t>
            </a:r>
            <a:r>
              <a:rPr lang="en-US" sz="2400" dirty="0">
                <a:solidFill>
                  <a:srgbClr val="FFFFFF"/>
                </a:solidFill>
                <a:ea typeface="Calibri" pitchFamily="34" charset="0"/>
                <a:cs typeface="Segoe UI" pitchFamily="34" charset="0"/>
              </a:rPr>
              <a:t> </a:t>
            </a:r>
            <a:r>
              <a:rPr lang="en-US" sz="2400" dirty="0">
                <a:solidFill>
                  <a:schemeClr val="tx1">
                    <a:lumMod val="75000"/>
                  </a:schemeClr>
                </a:solidFill>
                <a:ea typeface="Calibri" pitchFamily="34" charset="0"/>
                <a:cs typeface="Segoe UI" pitchFamily="34" charset="0"/>
              </a:rPr>
              <a:t>– construction will begin within the next 12 months.</a:t>
            </a:r>
            <a:endParaRPr lang="en-US" sz="2400" dirty="0">
              <a:solidFill>
                <a:schemeClr val="tx1">
                  <a:lumMod val="75000"/>
                </a:schemeClr>
              </a:solidFill>
              <a:cs typeface="Arial" pitchFamily="34" charset="0"/>
            </a:endParaRPr>
          </a:p>
          <a:p>
            <a:pPr lvl="1" eaLnBrk="0" fontAlgn="base" hangingPunct="0">
              <a:spcBef>
                <a:spcPct val="0"/>
              </a:spcBef>
              <a:spcAft>
                <a:spcPct val="0"/>
              </a:spcAft>
              <a:buSzPct val="100000"/>
              <a:tabLst>
                <a:tab pos="1219170" algn="l"/>
              </a:tabLst>
            </a:pPr>
            <a:endParaRPr lang="en-US" sz="2400" b="1" dirty="0">
              <a:solidFill>
                <a:srgbClr val="FFFFFF"/>
              </a:solidFill>
              <a:ea typeface="Calibri" pitchFamily="34" charset="0"/>
              <a:cs typeface="Segoe UI" pitchFamily="34" charset="0"/>
            </a:endParaRPr>
          </a:p>
          <a:p>
            <a:pPr lvl="1" eaLnBrk="0" fontAlgn="base" hangingPunct="0">
              <a:spcBef>
                <a:spcPct val="0"/>
              </a:spcBef>
              <a:spcAft>
                <a:spcPct val="0"/>
              </a:spcAft>
              <a:buSzPct val="100000"/>
              <a:tabLst>
                <a:tab pos="1219170" algn="l"/>
              </a:tabLst>
            </a:pPr>
            <a:r>
              <a:rPr lang="en-US" sz="2400" b="1" dirty="0">
                <a:solidFill>
                  <a:srgbClr val="FE5000"/>
                </a:solidFill>
                <a:ea typeface="Calibri" pitchFamily="34" charset="0"/>
                <a:cs typeface="Segoe UI" pitchFamily="34" charset="0"/>
              </a:rPr>
              <a:t>Planning</a:t>
            </a:r>
            <a:r>
              <a:rPr lang="en-US" sz="2400" dirty="0">
                <a:solidFill>
                  <a:schemeClr val="bg1">
                    <a:lumMod val="75000"/>
                  </a:schemeClr>
                </a:solidFill>
                <a:ea typeface="Calibri" pitchFamily="34" charset="0"/>
                <a:cs typeface="Segoe UI" pitchFamily="34" charset="0"/>
              </a:rPr>
              <a:t> </a:t>
            </a:r>
            <a:r>
              <a:rPr lang="en-US" sz="2400" dirty="0">
                <a:solidFill>
                  <a:schemeClr val="tx1">
                    <a:lumMod val="75000"/>
                  </a:schemeClr>
                </a:solidFill>
                <a:ea typeface="Calibri" pitchFamily="34" charset="0"/>
                <a:cs typeface="Segoe UI" pitchFamily="34" charset="0"/>
              </a:rPr>
              <a:t>– construction will begin in more than 13 months.</a:t>
            </a:r>
            <a:endParaRPr lang="en-US" sz="2400" b="1" dirty="0">
              <a:solidFill>
                <a:schemeClr val="tx1">
                  <a:lumMod val="75000"/>
                </a:schemeClr>
              </a:solidFill>
              <a:ea typeface="Calibri" pitchFamily="34" charset="0"/>
              <a:cs typeface="Segoe UI" pitchFamily="34" charset="0"/>
            </a:endParaRPr>
          </a:p>
          <a:p>
            <a:pPr lvl="1" eaLnBrk="0" fontAlgn="base" hangingPunct="0">
              <a:spcBef>
                <a:spcPct val="0"/>
              </a:spcBef>
              <a:spcAft>
                <a:spcPct val="0"/>
              </a:spcAft>
              <a:buSzPct val="100000"/>
              <a:tabLst>
                <a:tab pos="1219170" algn="l"/>
              </a:tabLst>
            </a:pPr>
            <a:endParaRPr lang="en-US" sz="2400" b="1" dirty="0">
              <a:solidFill>
                <a:srgbClr val="FFFFFF"/>
              </a:solidFill>
              <a:ea typeface="Calibri" pitchFamily="34" charset="0"/>
              <a:cs typeface="Segoe UI" pitchFamily="34" charset="0"/>
            </a:endParaRPr>
          </a:p>
          <a:p>
            <a:pPr lvl="1" eaLnBrk="0" fontAlgn="base" hangingPunct="0">
              <a:spcBef>
                <a:spcPct val="0"/>
              </a:spcBef>
              <a:spcAft>
                <a:spcPct val="0"/>
              </a:spcAft>
              <a:buSzPct val="100000"/>
              <a:tabLst>
                <a:tab pos="1219170" algn="l"/>
              </a:tabLst>
            </a:pPr>
            <a:r>
              <a:rPr lang="en-US" sz="2400" b="1" dirty="0">
                <a:solidFill>
                  <a:srgbClr val="FE5000"/>
                </a:solidFill>
                <a:ea typeface="Calibri" pitchFamily="34" charset="0"/>
                <a:cs typeface="Segoe UI" pitchFamily="34" charset="0"/>
              </a:rPr>
              <a:t>Unconfirmed</a:t>
            </a:r>
            <a:r>
              <a:rPr lang="en-US" sz="2400" dirty="0">
                <a:solidFill>
                  <a:srgbClr val="FFFFFF"/>
                </a:solidFill>
                <a:ea typeface="Calibri" pitchFamily="34" charset="0"/>
                <a:cs typeface="Segoe UI" pitchFamily="34" charset="0"/>
              </a:rPr>
              <a:t> </a:t>
            </a:r>
            <a:r>
              <a:rPr lang="en-US" sz="2400" dirty="0">
                <a:solidFill>
                  <a:schemeClr val="tx1">
                    <a:lumMod val="75000"/>
                  </a:schemeClr>
                </a:solidFill>
                <a:ea typeface="Calibri" pitchFamily="34" charset="0"/>
                <a:cs typeface="Segoe UI" pitchFamily="34" charset="0"/>
              </a:rPr>
              <a:t>(formerly Pre-Planning) - Potential projects that remain unconfirmed at this time. </a:t>
            </a:r>
          </a:p>
          <a:p>
            <a:pPr lvl="1" eaLnBrk="0" fontAlgn="base" hangingPunct="0">
              <a:spcBef>
                <a:spcPct val="0"/>
              </a:spcBef>
              <a:spcAft>
                <a:spcPct val="0"/>
              </a:spcAft>
              <a:buSzPct val="100000"/>
              <a:tabLst>
                <a:tab pos="1219170" algn="l"/>
              </a:tabLst>
            </a:pPr>
            <a:endParaRPr lang="en-US" sz="2667" dirty="0">
              <a:solidFill>
                <a:srgbClr val="FFFFFF"/>
              </a:solidFill>
              <a:ea typeface="Calibri" pitchFamily="34" charset="0"/>
              <a:cs typeface="Segoe UI" pitchFamily="34" charset="0"/>
            </a:endParaRPr>
          </a:p>
        </p:txBody>
      </p:sp>
      <p:sp>
        <p:nvSpPr>
          <p:cNvPr id="3" name="Left Brace 2"/>
          <p:cNvSpPr/>
          <p:nvPr/>
        </p:nvSpPr>
        <p:spPr bwMode="auto">
          <a:xfrm>
            <a:off x="533402" y="1255761"/>
            <a:ext cx="796635" cy="3456180"/>
          </a:xfrm>
          <a:prstGeom prst="leftBrace">
            <a:avLst/>
          </a:prstGeom>
          <a:noFill/>
          <a:ln w="12700" cap="flat" cmpd="sng" algn="ctr">
            <a:solidFill>
              <a:schemeClr val="tx1"/>
            </a:solidFill>
            <a:prstDash val="solid"/>
            <a:round/>
            <a:headEnd type="none" w="med" len="med"/>
            <a:tailEnd type="none" w="med" len="med"/>
          </a:ln>
          <a:effectLst/>
        </p:spPr>
        <p:txBody>
          <a:bodyPr vert="horz" wrap="none" lIns="121920" tIns="60960" rIns="121920" bIns="60960" numCol="1" rtlCol="0" anchor="t" anchorCtr="0" compatLnSpc="1">
            <a:prstTxWarp prst="textNoShape">
              <a:avLst/>
            </a:prstTxWarp>
          </a:bodyPr>
          <a:lstStyle/>
          <a:p>
            <a:pPr fontAlgn="base">
              <a:spcBef>
                <a:spcPct val="0"/>
              </a:spcBef>
              <a:spcAft>
                <a:spcPct val="0"/>
              </a:spcAft>
            </a:pPr>
            <a:endParaRPr lang="en-US" sz="2400">
              <a:solidFill>
                <a:srgbClr val="FFFFFF"/>
              </a:solidFill>
              <a:latin typeface="Arial" charset="0"/>
            </a:endParaRPr>
          </a:p>
        </p:txBody>
      </p:sp>
      <p:sp>
        <p:nvSpPr>
          <p:cNvPr id="4" name="TextBox 3"/>
          <p:cNvSpPr txBox="1"/>
          <p:nvPr/>
        </p:nvSpPr>
        <p:spPr>
          <a:xfrm>
            <a:off x="1481907" y="515548"/>
            <a:ext cx="6186258" cy="523220"/>
          </a:xfrm>
          <a:prstGeom prst="rect">
            <a:avLst/>
          </a:prstGeom>
          <a:noFill/>
        </p:spPr>
        <p:txBody>
          <a:bodyPr wrap="square" rtlCol="0">
            <a:spAutoFit/>
          </a:bodyPr>
          <a:lstStyle/>
          <a:p>
            <a:pPr algn="ctr"/>
            <a:r>
              <a:rPr lang="en-US" sz="2800" b="1" dirty="0">
                <a:solidFill>
                  <a:schemeClr val="tx1">
                    <a:lumMod val="75000"/>
                  </a:schemeClr>
                </a:solidFill>
              </a:rPr>
              <a:t>STR Pipeline Phases</a:t>
            </a:r>
          </a:p>
        </p:txBody>
      </p:sp>
      <p:sp>
        <p:nvSpPr>
          <p:cNvPr id="5" name="TextBox 4"/>
          <p:cNvSpPr txBox="1"/>
          <p:nvPr/>
        </p:nvSpPr>
        <p:spPr>
          <a:xfrm rot="16200000">
            <a:off x="-1084839" y="2758493"/>
            <a:ext cx="2814383" cy="461665"/>
          </a:xfrm>
          <a:prstGeom prst="rect">
            <a:avLst/>
          </a:prstGeom>
          <a:noFill/>
        </p:spPr>
        <p:txBody>
          <a:bodyPr wrap="square" rtlCol="0">
            <a:spAutoFit/>
          </a:bodyPr>
          <a:lstStyle/>
          <a:p>
            <a:pPr algn="ctr"/>
            <a:r>
              <a:rPr lang="en-US" sz="2400" b="1" dirty="0" smtClean="0"/>
              <a:t>Under Contract </a:t>
            </a:r>
            <a:endParaRPr lang="en-US" sz="2400" b="1" dirty="0"/>
          </a:p>
        </p:txBody>
      </p:sp>
    </p:spTree>
    <p:extLst>
      <p:ext uri="{BB962C8B-B14F-4D97-AF65-F5344CB8AC3E}">
        <p14:creationId xmlns:p14="http://schemas.microsoft.com/office/powerpoint/2010/main" val="243523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6938" y="1442652"/>
            <a:ext cx="6305550" cy="5139909"/>
          </a:xfrm>
        </p:spPr>
        <p:txBody>
          <a:bodyPr>
            <a:normAutofit/>
          </a:bodyPr>
          <a:lstStyle/>
          <a:p>
            <a:pPr marL="742950" indent="-742950">
              <a:lnSpc>
                <a:spcPct val="150000"/>
              </a:lnSpc>
              <a:buFont typeface="Arial" panose="020B0604020202020204" pitchFamily="34" charset="0"/>
              <a:buChar char="•"/>
            </a:pPr>
            <a:r>
              <a:rPr lang="en-US" sz="3200" dirty="0" smtClean="0"/>
              <a:t>Global Perspective</a:t>
            </a:r>
            <a:endParaRPr lang="en-US" sz="3200" dirty="0"/>
          </a:p>
          <a:p>
            <a:pPr marL="514350" indent="-742950">
              <a:lnSpc>
                <a:spcPct val="150000"/>
              </a:lnSpc>
              <a:buFont typeface="Arial" panose="020B0604020202020204" pitchFamily="34" charset="0"/>
              <a:buChar char="•"/>
            </a:pPr>
            <a:r>
              <a:rPr lang="en-US" sz="3200" dirty="0" smtClean="0"/>
              <a:t>Overview of the Region</a:t>
            </a:r>
          </a:p>
          <a:p>
            <a:pPr marL="514350" indent="-742950">
              <a:lnSpc>
                <a:spcPct val="150000"/>
              </a:lnSpc>
              <a:buFont typeface="Arial" panose="020B0604020202020204" pitchFamily="34" charset="0"/>
              <a:buChar char="•"/>
            </a:pPr>
            <a:r>
              <a:rPr lang="en-US" sz="3200" dirty="0" smtClean="0"/>
              <a:t>Caribbean Performance</a:t>
            </a:r>
          </a:p>
        </p:txBody>
      </p:sp>
      <p:sp>
        <p:nvSpPr>
          <p:cNvPr id="3" name="Text Placeholder 2"/>
          <p:cNvSpPr>
            <a:spLocks noGrp="1"/>
          </p:cNvSpPr>
          <p:nvPr>
            <p:ph type="body" sz="quarter" idx="11"/>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145421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9"/>
          <p:cNvSpPr txBox="1">
            <a:spLocks noChangeArrowheads="1"/>
          </p:cNvSpPr>
          <p:nvPr/>
        </p:nvSpPr>
        <p:spPr bwMode="auto">
          <a:xfrm>
            <a:off x="714958" y="6093428"/>
            <a:ext cx="5338423" cy="538609"/>
          </a:xfrm>
          <a:prstGeom prst="rect">
            <a:avLst/>
          </a:prstGeom>
          <a:noFill/>
          <a:ln w="9525">
            <a:noFill/>
            <a:miter lim="800000"/>
            <a:headEnd/>
            <a:tailEnd/>
          </a:ln>
          <a:effectLst/>
        </p:spPr>
        <p:txBody>
          <a:bodyPr wrap="square">
            <a:spAutoFit/>
          </a:bodyPr>
          <a:lstStyle/>
          <a:p>
            <a:r>
              <a:rPr lang="en-US" sz="1600" dirty="0" smtClean="0"/>
              <a:t>STR Construction Pipeline;  August 2016</a:t>
            </a:r>
            <a:endParaRPr lang="en-US" sz="1300" dirty="0" smtClean="0"/>
          </a:p>
          <a:p>
            <a:r>
              <a:rPr lang="en-US" sz="1300" dirty="0" smtClean="0"/>
              <a:t>(includes the Caribbean, Belize, Cancun, Guyana, and Suriname)</a:t>
            </a:r>
            <a:endParaRPr lang="en-US" sz="1300" dirty="0"/>
          </a:p>
        </p:txBody>
      </p:sp>
      <p:sp>
        <p:nvSpPr>
          <p:cNvPr id="2" name="AutoShape 2" descr="Image result for caribbean construc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338"/>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Placeholder 4"/>
          <p:cNvGraphicFramePr>
            <a:graphicFrameLocks/>
          </p:cNvGraphicFramePr>
          <p:nvPr>
            <p:extLst>
              <p:ext uri="{D42A27DB-BD31-4B8C-83A1-F6EECF244321}">
                <p14:modId xmlns:p14="http://schemas.microsoft.com/office/powerpoint/2010/main" val="2045776724"/>
              </p:ext>
            </p:extLst>
          </p:nvPr>
        </p:nvGraphicFramePr>
        <p:xfrm>
          <a:off x="1412744" y="3075894"/>
          <a:ext cx="7450570" cy="2842822"/>
        </p:xfrm>
        <a:graphic>
          <a:graphicData uri="http://schemas.openxmlformats.org/drawingml/2006/table">
            <a:tbl>
              <a:tblPr firstRow="1" bandRow="1">
                <a:tableStyleId>{9D7B26C5-4107-4FEC-AEDC-1716B250A1EF}</a:tableStyleId>
              </a:tblPr>
              <a:tblGrid>
                <a:gridCol w="2250172"/>
                <a:gridCol w="2600199"/>
                <a:gridCol w="2600199"/>
              </a:tblGrid>
              <a:tr h="571834">
                <a:tc>
                  <a:txBody>
                    <a:bodyPr/>
                    <a:lstStyle/>
                    <a:p>
                      <a:pPr algn="ctr"/>
                      <a:r>
                        <a:rPr lang="en-US" sz="2400" dirty="0" smtClean="0"/>
                        <a:t>Phase</a:t>
                      </a:r>
                      <a:endParaRPr lang="en-US" sz="2400" b="1" dirty="0"/>
                    </a:p>
                  </a:txBody>
                  <a:tcPr/>
                </a:tc>
                <a:tc>
                  <a:txBody>
                    <a:bodyPr/>
                    <a:lstStyle/>
                    <a:p>
                      <a:pPr algn="ctr"/>
                      <a:r>
                        <a:rPr lang="en-US" sz="2400" dirty="0" smtClean="0"/>
                        <a:t>Projects</a:t>
                      </a:r>
                    </a:p>
                  </a:txBody>
                  <a:tcPr/>
                </a:tc>
                <a:tc>
                  <a:txBody>
                    <a:bodyPr/>
                    <a:lstStyle/>
                    <a:p>
                      <a:pPr algn="ctr"/>
                      <a:r>
                        <a:rPr lang="en-US" sz="2400" dirty="0" smtClean="0"/>
                        <a:t>Rooms</a:t>
                      </a:r>
                      <a:endParaRPr lang="en-US" sz="2400" dirty="0"/>
                    </a:p>
                  </a:txBody>
                  <a:tcPr/>
                </a:tc>
              </a:tr>
              <a:tr h="567747">
                <a:tc>
                  <a:txBody>
                    <a:bodyPr/>
                    <a:lstStyle/>
                    <a:p>
                      <a:r>
                        <a:rPr lang="en-US" sz="2400" b="1" dirty="0" smtClean="0"/>
                        <a:t>In Construction</a:t>
                      </a:r>
                      <a:endParaRPr lang="en-US" sz="2400" b="1" dirty="0"/>
                    </a:p>
                  </a:txBody>
                  <a:tcPr/>
                </a:tc>
                <a:tc>
                  <a:txBody>
                    <a:bodyPr/>
                    <a:lstStyle/>
                    <a:p>
                      <a:pPr algn="ctr"/>
                      <a:r>
                        <a:rPr lang="en-US" sz="2400" b="1" dirty="0" smtClean="0"/>
                        <a:t>29</a:t>
                      </a:r>
                      <a:endParaRPr lang="en-US" sz="2400" b="1" dirty="0"/>
                    </a:p>
                  </a:txBody>
                  <a:tcPr/>
                </a:tc>
                <a:tc>
                  <a:txBody>
                    <a:bodyPr/>
                    <a:lstStyle/>
                    <a:p>
                      <a:pPr algn="ctr"/>
                      <a:r>
                        <a:rPr lang="en-US" sz="2400" b="1" dirty="0" smtClean="0"/>
                        <a:t>6,348</a:t>
                      </a:r>
                      <a:endParaRPr lang="en-US" sz="2400" b="1" dirty="0"/>
                    </a:p>
                  </a:txBody>
                  <a:tcPr/>
                </a:tc>
              </a:tr>
              <a:tr h="567747">
                <a:tc>
                  <a:txBody>
                    <a:bodyPr/>
                    <a:lstStyle/>
                    <a:p>
                      <a:r>
                        <a:rPr lang="en-US" sz="2400" b="1" dirty="0" smtClean="0"/>
                        <a:t>Final Planning</a:t>
                      </a:r>
                      <a:endParaRPr lang="en-US" sz="2400" b="1" dirty="0"/>
                    </a:p>
                  </a:txBody>
                  <a:tcPr/>
                </a:tc>
                <a:tc>
                  <a:txBody>
                    <a:bodyPr/>
                    <a:lstStyle/>
                    <a:p>
                      <a:pPr algn="ctr"/>
                      <a:r>
                        <a:rPr lang="en-US" sz="2400" b="1" dirty="0" smtClean="0"/>
                        <a:t>16</a:t>
                      </a:r>
                      <a:endParaRPr lang="en-US" sz="2400" b="1" dirty="0"/>
                    </a:p>
                  </a:txBody>
                  <a:tcPr/>
                </a:tc>
                <a:tc>
                  <a:txBody>
                    <a:bodyPr/>
                    <a:lstStyle/>
                    <a:p>
                      <a:pPr algn="ctr"/>
                      <a:r>
                        <a:rPr lang="en-US" sz="2400" b="1" dirty="0" smtClean="0"/>
                        <a:t>4,701</a:t>
                      </a:r>
                      <a:endParaRPr lang="en-US" sz="2400" b="1" dirty="0"/>
                    </a:p>
                  </a:txBody>
                  <a:tcPr/>
                </a:tc>
              </a:tr>
              <a:tr h="567747">
                <a:tc>
                  <a:txBody>
                    <a:bodyPr/>
                    <a:lstStyle/>
                    <a:p>
                      <a:r>
                        <a:rPr lang="en-US" sz="2400" b="1" dirty="0" smtClean="0"/>
                        <a:t>Planning</a:t>
                      </a:r>
                      <a:endParaRPr lang="en-US" sz="2400" b="1" dirty="0"/>
                    </a:p>
                  </a:txBody>
                  <a:tcPr/>
                </a:tc>
                <a:tc>
                  <a:txBody>
                    <a:bodyPr/>
                    <a:lstStyle/>
                    <a:p>
                      <a:pPr algn="ctr"/>
                      <a:r>
                        <a:rPr lang="en-US" sz="2400" b="1" dirty="0" smtClean="0"/>
                        <a:t>14</a:t>
                      </a:r>
                      <a:endParaRPr lang="en-US" sz="2400" b="1" dirty="0"/>
                    </a:p>
                  </a:txBody>
                  <a:tcPr/>
                </a:tc>
                <a:tc>
                  <a:txBody>
                    <a:bodyPr/>
                    <a:lstStyle/>
                    <a:p>
                      <a:pPr algn="ctr"/>
                      <a:r>
                        <a:rPr lang="en-US" sz="2400" b="1" dirty="0" smtClean="0"/>
                        <a:t>2,268</a:t>
                      </a:r>
                      <a:endParaRPr lang="en-US" sz="2400" b="1" dirty="0"/>
                    </a:p>
                  </a:txBody>
                  <a:tcPr/>
                </a:tc>
              </a:tr>
              <a:tr h="567747">
                <a:tc>
                  <a:txBody>
                    <a:bodyPr/>
                    <a:lstStyle/>
                    <a:p>
                      <a:r>
                        <a:rPr lang="en-US" sz="2400" b="1" dirty="0" smtClean="0">
                          <a:solidFill>
                            <a:srgbClr val="FF0000"/>
                          </a:solidFill>
                        </a:rPr>
                        <a:t>Active Pipeline </a:t>
                      </a:r>
                      <a:endParaRPr lang="en-US" sz="2400" b="1" dirty="0">
                        <a:solidFill>
                          <a:srgbClr val="FF0000"/>
                        </a:solidFill>
                      </a:endParaRPr>
                    </a:p>
                  </a:txBody>
                  <a:tcPr/>
                </a:tc>
                <a:tc>
                  <a:txBody>
                    <a:bodyPr/>
                    <a:lstStyle/>
                    <a:p>
                      <a:pPr algn="ctr"/>
                      <a:r>
                        <a:rPr lang="en-US" sz="2400" b="1" dirty="0" smtClean="0">
                          <a:solidFill>
                            <a:srgbClr val="FF0000"/>
                          </a:solidFill>
                        </a:rPr>
                        <a:t>59</a:t>
                      </a:r>
                      <a:endParaRPr lang="en-US" sz="2400" b="1" dirty="0">
                        <a:solidFill>
                          <a:srgbClr val="FF0000"/>
                        </a:solidFill>
                      </a:endParaRPr>
                    </a:p>
                  </a:txBody>
                  <a:tcPr/>
                </a:tc>
                <a:tc>
                  <a:txBody>
                    <a:bodyPr/>
                    <a:lstStyle/>
                    <a:p>
                      <a:pPr algn="ctr"/>
                      <a:r>
                        <a:rPr lang="en-US" sz="2400" b="1" dirty="0" smtClean="0">
                          <a:solidFill>
                            <a:srgbClr val="FF0000"/>
                          </a:solidFill>
                        </a:rPr>
                        <a:t>13,317</a:t>
                      </a:r>
                      <a:endParaRPr lang="en-US" sz="2400" b="1" dirty="0">
                        <a:solidFill>
                          <a:srgbClr val="FF0000"/>
                        </a:solidFill>
                      </a:endParaRPr>
                    </a:p>
                  </a:txBody>
                  <a:tcPr/>
                </a:tc>
              </a:tr>
            </a:tbl>
          </a:graphicData>
        </a:graphic>
      </p:graphicFrame>
      <p:sp>
        <p:nvSpPr>
          <p:cNvPr id="10" name="Rectangle 2"/>
          <p:cNvSpPr txBox="1">
            <a:spLocks noChangeArrowheads="1"/>
          </p:cNvSpPr>
          <p:nvPr/>
        </p:nvSpPr>
        <p:spPr bwMode="auto">
          <a:xfrm>
            <a:off x="441973" y="507979"/>
            <a:ext cx="8229600" cy="495433"/>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n-US" sz="2800" dirty="0" smtClean="0">
                <a:solidFill>
                  <a:schemeClr val="bg1"/>
                </a:solidFill>
                <a:latin typeface="Calibri" pitchFamily="34" charset="0"/>
              </a:rPr>
              <a:t>CHTA Area Active Deve</a:t>
            </a:r>
            <a:r>
              <a:rPr lang="en-US" sz="2800" dirty="0" smtClean="0">
                <a:latin typeface="Calibri" pitchFamily="34" charset="0"/>
              </a:rPr>
              <a:t>lopment Pipeline</a:t>
            </a:r>
            <a:br>
              <a:rPr lang="en-US" sz="2800" dirty="0" smtClean="0">
                <a:latin typeface="Calibri" pitchFamily="34" charset="0"/>
              </a:rPr>
            </a:br>
            <a:endParaRPr lang="en-US" sz="2800" dirty="0" smtClean="0">
              <a:latin typeface="Calibri" pitchFamily="34" charset="0"/>
            </a:endParaRPr>
          </a:p>
        </p:txBody>
      </p:sp>
    </p:spTree>
    <p:extLst>
      <p:ext uri="{BB962C8B-B14F-4D97-AF65-F5344CB8AC3E}">
        <p14:creationId xmlns:p14="http://schemas.microsoft.com/office/powerpoint/2010/main" val="10948669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87" y="623404"/>
            <a:ext cx="8458200" cy="849677"/>
          </a:xfrm>
        </p:spPr>
        <p:txBody>
          <a:bodyPr>
            <a:noAutofit/>
          </a:bodyPr>
          <a:lstStyle/>
          <a:p>
            <a:r>
              <a:rPr lang="en-US" sz="2800" dirty="0" smtClean="0">
                <a:latin typeface="+mn-lt"/>
              </a:rPr>
              <a:t>United States </a:t>
            </a:r>
            <a:br>
              <a:rPr lang="en-US" sz="2800" dirty="0" smtClean="0">
                <a:latin typeface="+mn-lt"/>
              </a:rPr>
            </a:br>
            <a:r>
              <a:rPr lang="en-US" b="0" dirty="0" smtClean="0">
                <a:latin typeface="+mn-lt"/>
              </a:rPr>
              <a:t>KPI Outlook (% Change vs. Prior Year)</a:t>
            </a:r>
            <a:r>
              <a:rPr lang="en-US" dirty="0" smtClean="0">
                <a:latin typeface="+mn-lt"/>
              </a:rPr>
              <a:t/>
            </a:r>
            <a:br>
              <a:rPr lang="en-US" dirty="0" smtClean="0">
                <a:latin typeface="+mn-lt"/>
              </a:rPr>
            </a:br>
            <a:r>
              <a:rPr lang="en-US" sz="2200" dirty="0" smtClean="0"/>
              <a:t/>
            </a:r>
            <a:br>
              <a:rPr lang="en-US" sz="2200" dirty="0" smtClean="0"/>
            </a:b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1993966734"/>
              </p:ext>
            </p:extLst>
          </p:nvPr>
        </p:nvGraphicFramePr>
        <p:xfrm>
          <a:off x="1418095" y="1483893"/>
          <a:ext cx="6400801" cy="4724400"/>
        </p:xfrm>
        <a:graphic>
          <a:graphicData uri="http://schemas.openxmlformats.org/drawingml/2006/table">
            <a:tbl>
              <a:tblPr firstRow="1" bandRow="1">
                <a:tableStyleId>{2D5ABB26-0587-4C30-8999-92F81FD0307C}</a:tableStyleId>
              </a:tblPr>
              <a:tblGrid>
                <a:gridCol w="2743200"/>
                <a:gridCol w="1828800"/>
                <a:gridCol w="1828801"/>
              </a:tblGrid>
              <a:tr h="519627">
                <a:tc gridSpan="3">
                  <a:txBody>
                    <a:bodyPr/>
                    <a:lstStyle/>
                    <a:p>
                      <a:pPr algn="ctr"/>
                      <a:r>
                        <a:rPr lang="en-US" sz="2000" b="1" dirty="0" smtClean="0">
                          <a:solidFill>
                            <a:schemeClr val="bg1"/>
                          </a:solidFill>
                        </a:rPr>
                        <a:t>Outlook </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600" dirty="0">
                        <a:latin typeface="Calibri" pitchFamily="34" charset="0"/>
                      </a:endParaRPr>
                    </a:p>
                  </a:txBody>
                  <a:tcPr anchor="ctr">
                    <a:solidFill>
                      <a:srgbClr val="0070C0"/>
                    </a:solidFill>
                  </a:tcPr>
                </a:tc>
                <a:tc hMerge="1">
                  <a:txBody>
                    <a:bodyPr/>
                    <a:lstStyle/>
                    <a:p>
                      <a:pPr algn="ctr"/>
                      <a:endParaRPr lang="en-US" sz="1800" dirty="0">
                        <a:latin typeface="+mn-lt"/>
                      </a:endParaRPr>
                    </a:p>
                  </a:txBody>
                  <a:tcPr anchor="ctr">
                    <a:solidFill>
                      <a:srgbClr val="0070C0"/>
                    </a:solidFill>
                  </a:tcPr>
                </a:tc>
              </a:tr>
              <a:tr h="97486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mn-lt"/>
                      </a:endParaRPr>
                    </a:p>
                  </a:txBody>
                  <a:tcPr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smtClean="0">
                          <a:solidFill>
                            <a:schemeClr val="bg1"/>
                          </a:solidFill>
                        </a:rPr>
                        <a:t>2016</a:t>
                      </a:r>
                    </a:p>
                    <a:p>
                      <a:pPr algn="ctr"/>
                      <a:r>
                        <a:rPr lang="en-US" sz="1800" b="1" dirty="0" smtClean="0">
                          <a:solidFill>
                            <a:schemeClr val="bg1"/>
                          </a:solidFill>
                        </a:rPr>
                        <a:t>Forecast</a:t>
                      </a:r>
                      <a:endParaRPr lang="en-US" sz="18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smtClean="0">
                          <a:solidFill>
                            <a:schemeClr val="bg1"/>
                          </a:solidFill>
                        </a:rPr>
                        <a:t>2017</a:t>
                      </a:r>
                    </a:p>
                    <a:p>
                      <a:pPr algn="ctr"/>
                      <a:r>
                        <a:rPr lang="en-US" sz="1800" b="1" dirty="0" smtClean="0">
                          <a:solidFill>
                            <a:schemeClr val="bg1"/>
                          </a:solidFill>
                        </a:rPr>
                        <a:t>Forecast</a:t>
                      </a:r>
                      <a:endParaRPr lang="en-US" sz="18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48208">
                <a:tc>
                  <a:txBody>
                    <a:bodyPr/>
                    <a:lstStyle/>
                    <a:p>
                      <a:pPr algn="r"/>
                      <a:r>
                        <a:rPr lang="en-US" sz="2000" b="1" dirty="0" smtClean="0">
                          <a:solidFill>
                            <a:schemeClr val="bg1"/>
                          </a:solidFill>
                        </a:rPr>
                        <a:t>Supply</a:t>
                      </a:r>
                      <a:endParaRPr lang="en-US" sz="2000" b="1" dirty="0" smtClean="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1.6%</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2.0%</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164">
                <a:tc>
                  <a:txBody>
                    <a:bodyPr/>
                    <a:lstStyle/>
                    <a:p>
                      <a:pPr algn="r"/>
                      <a:r>
                        <a:rPr lang="en-US" sz="2000" b="1" dirty="0" smtClean="0">
                          <a:solidFill>
                            <a:schemeClr val="bg1"/>
                          </a:solidFill>
                        </a:rPr>
                        <a:t>Demand</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1.6%</a:t>
                      </a:r>
                      <a:endParaRPr lang="en-US" sz="1800" b="1" dirty="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1.6%</a:t>
                      </a:r>
                      <a:endParaRPr lang="en-US" sz="1800" b="1" dirty="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08">
                <a:tc>
                  <a:txBody>
                    <a:bodyPr/>
                    <a:lstStyle/>
                    <a:p>
                      <a:pPr algn="r"/>
                      <a:r>
                        <a:rPr lang="en-US" sz="2000" b="1" dirty="0" smtClean="0">
                          <a:solidFill>
                            <a:schemeClr val="bg1"/>
                          </a:solidFill>
                        </a:rPr>
                        <a:t>Occupancy</a:t>
                      </a:r>
                      <a:endParaRPr lang="en-US" sz="2000" b="1" dirty="0" smtClean="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0.0%</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-0.3%</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119">
                <a:tc>
                  <a:txBody>
                    <a:bodyPr/>
                    <a:lstStyle/>
                    <a:p>
                      <a:pPr algn="r"/>
                      <a:r>
                        <a:rPr lang="en-US" sz="2000" b="1" dirty="0" smtClean="0">
                          <a:solidFill>
                            <a:schemeClr val="bg1"/>
                          </a:solidFill>
                        </a:rPr>
                        <a:t>ADR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3.2%</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3.1%</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08">
                <a:tc>
                  <a:txBody>
                    <a:bodyPr/>
                    <a:lstStyle/>
                    <a:p>
                      <a:pPr algn="r"/>
                      <a:r>
                        <a:rPr lang="en-US" sz="2000" b="1" dirty="0" smtClean="0">
                          <a:solidFill>
                            <a:schemeClr val="bg1"/>
                          </a:solidFill>
                        </a:rPr>
                        <a:t>RevPAR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3.2%</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2.8%</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C:\Users\alex\Desktop\Forecasting\TE Hi Res.jpg"/>
          <p:cNvPicPr>
            <a:picLocks noChangeAspect="1" noChangeArrowheads="1"/>
          </p:cNvPicPr>
          <p:nvPr/>
        </p:nvPicPr>
        <p:blipFill>
          <a:blip r:embed="rId2" cstate="print"/>
          <a:srcRect/>
          <a:stretch>
            <a:fillRect/>
          </a:stretch>
        </p:blipFill>
        <p:spPr bwMode="auto">
          <a:xfrm>
            <a:off x="5890681" y="445723"/>
            <a:ext cx="1742536" cy="708754"/>
          </a:xfrm>
          <a:prstGeom prst="rect">
            <a:avLst/>
          </a:prstGeom>
          <a:noFill/>
        </p:spPr>
      </p:pic>
    </p:spTree>
    <p:extLst>
      <p:ext uri="{BB962C8B-B14F-4D97-AF65-F5344CB8AC3E}">
        <p14:creationId xmlns:p14="http://schemas.microsoft.com/office/powerpoint/2010/main" val="201314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466"/>
            <a:ext cx="8458200" cy="849677"/>
          </a:xfrm>
        </p:spPr>
        <p:txBody>
          <a:bodyPr>
            <a:normAutofit fontScale="90000"/>
          </a:bodyPr>
          <a:lstStyle/>
          <a:p>
            <a:r>
              <a:rPr lang="en-US" sz="3100" dirty="0" smtClean="0">
                <a:latin typeface="+mn-lt"/>
              </a:rPr>
              <a:t>Caribbean</a:t>
            </a:r>
            <a:r>
              <a:rPr lang="en-US" sz="3600" dirty="0" smtClean="0">
                <a:latin typeface="+mn-lt"/>
              </a:rPr>
              <a:t/>
            </a:r>
            <a:br>
              <a:rPr lang="en-US" sz="3600" dirty="0" smtClean="0">
                <a:latin typeface="+mn-lt"/>
              </a:rPr>
            </a:br>
            <a:r>
              <a:rPr lang="en-US" sz="2700" b="0" dirty="0" smtClean="0">
                <a:latin typeface="+mn-lt"/>
              </a:rPr>
              <a:t>KPI Outlook (% Change vs. Prior Year)</a:t>
            </a:r>
            <a:r>
              <a:rPr lang="en-US" sz="2700" dirty="0" smtClean="0"/>
              <a:t/>
            </a:r>
            <a:br>
              <a:rPr lang="en-US" sz="2700" dirty="0" smtClean="0"/>
            </a:br>
            <a:endParaRPr lang="en-US" sz="2700" dirty="0"/>
          </a:p>
        </p:txBody>
      </p:sp>
      <p:graphicFrame>
        <p:nvGraphicFramePr>
          <p:cNvPr id="5" name="Table 4"/>
          <p:cNvGraphicFramePr>
            <a:graphicFrameLocks noGrp="1"/>
          </p:cNvGraphicFramePr>
          <p:nvPr>
            <p:extLst>
              <p:ext uri="{D42A27DB-BD31-4B8C-83A1-F6EECF244321}">
                <p14:modId xmlns:p14="http://schemas.microsoft.com/office/powerpoint/2010/main" val="2344361496"/>
              </p:ext>
            </p:extLst>
          </p:nvPr>
        </p:nvGraphicFramePr>
        <p:xfrm>
          <a:off x="1356102" y="1607879"/>
          <a:ext cx="6400801" cy="3474028"/>
        </p:xfrm>
        <a:graphic>
          <a:graphicData uri="http://schemas.openxmlformats.org/drawingml/2006/table">
            <a:tbl>
              <a:tblPr firstRow="1" bandRow="1">
                <a:tableStyleId>{2D5ABB26-0587-4C30-8999-92F81FD0307C}</a:tableStyleId>
              </a:tblPr>
              <a:tblGrid>
                <a:gridCol w="2743200"/>
                <a:gridCol w="1828800"/>
                <a:gridCol w="1828801"/>
              </a:tblGrid>
              <a:tr h="519627">
                <a:tc gridSpan="3">
                  <a:txBody>
                    <a:bodyPr/>
                    <a:lstStyle/>
                    <a:p>
                      <a:pPr algn="ctr"/>
                      <a:r>
                        <a:rPr lang="en-US" sz="2000" b="1" dirty="0" smtClean="0">
                          <a:solidFill>
                            <a:schemeClr val="bg1"/>
                          </a:solidFill>
                        </a:rPr>
                        <a:t>Outlook </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600" dirty="0">
                        <a:latin typeface="Calibri" pitchFamily="34" charset="0"/>
                      </a:endParaRPr>
                    </a:p>
                  </a:txBody>
                  <a:tcPr anchor="ctr">
                    <a:solidFill>
                      <a:srgbClr val="0070C0"/>
                    </a:solidFill>
                  </a:tcPr>
                </a:tc>
                <a:tc hMerge="1">
                  <a:txBody>
                    <a:bodyPr/>
                    <a:lstStyle/>
                    <a:p>
                      <a:pPr algn="ctr"/>
                      <a:endParaRPr lang="en-US" sz="1800" dirty="0">
                        <a:latin typeface="+mn-lt"/>
                      </a:endParaRPr>
                    </a:p>
                  </a:txBody>
                  <a:tcPr anchor="ctr">
                    <a:solidFill>
                      <a:srgbClr val="0070C0"/>
                    </a:solidFill>
                  </a:tcPr>
                </a:tc>
              </a:tr>
              <a:tr h="97486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mn-lt"/>
                      </a:endParaRPr>
                    </a:p>
                  </a:txBody>
                  <a:tcPr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smtClean="0">
                          <a:solidFill>
                            <a:schemeClr val="bg1"/>
                          </a:solidFill>
                        </a:rPr>
                        <a:t>2016</a:t>
                      </a:r>
                    </a:p>
                    <a:p>
                      <a:pPr algn="ctr"/>
                      <a:r>
                        <a:rPr lang="en-US" sz="1800" b="1" dirty="0" smtClean="0">
                          <a:solidFill>
                            <a:schemeClr val="bg1"/>
                          </a:solidFill>
                        </a:rPr>
                        <a:t>Forecast</a:t>
                      </a:r>
                      <a:endParaRPr lang="en-US" sz="18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smtClean="0">
                          <a:solidFill>
                            <a:schemeClr val="bg1"/>
                          </a:solidFill>
                        </a:rPr>
                        <a:t>2017</a:t>
                      </a:r>
                    </a:p>
                    <a:p>
                      <a:pPr algn="ctr"/>
                      <a:r>
                        <a:rPr lang="en-US" sz="1800" b="1" dirty="0" smtClean="0">
                          <a:solidFill>
                            <a:schemeClr val="bg1"/>
                          </a:solidFill>
                        </a:rPr>
                        <a:t>Forecast</a:t>
                      </a:r>
                      <a:endParaRPr lang="en-US" sz="18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48208">
                <a:tc>
                  <a:txBody>
                    <a:bodyPr/>
                    <a:lstStyle/>
                    <a:p>
                      <a:pPr algn="r"/>
                      <a:r>
                        <a:rPr lang="en-US" sz="2000" b="1" dirty="0" smtClean="0">
                          <a:solidFill>
                            <a:schemeClr val="bg1"/>
                          </a:solidFill>
                        </a:rPr>
                        <a:t>Occupancy</a:t>
                      </a:r>
                      <a:endParaRPr lang="en-US" sz="2000" b="1" dirty="0" smtClean="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-3.7%</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-2.0%</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119">
                <a:tc>
                  <a:txBody>
                    <a:bodyPr/>
                    <a:lstStyle/>
                    <a:p>
                      <a:pPr algn="r"/>
                      <a:r>
                        <a:rPr lang="en-US" sz="2000" b="1" dirty="0" smtClean="0">
                          <a:solidFill>
                            <a:schemeClr val="bg1"/>
                          </a:solidFill>
                        </a:rPr>
                        <a:t>ADR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-3.1%</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-2.5%</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08">
                <a:tc>
                  <a:txBody>
                    <a:bodyPr/>
                    <a:lstStyle/>
                    <a:p>
                      <a:pPr algn="r"/>
                      <a:r>
                        <a:rPr lang="en-US" sz="2000" b="1" dirty="0" smtClean="0">
                          <a:solidFill>
                            <a:schemeClr val="bg1"/>
                          </a:solidFill>
                        </a:rPr>
                        <a:t>RevPAR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smtClean="0"/>
                        <a:t>-6.7%</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-4.5%</a:t>
                      </a:r>
                      <a:endParaRPr lang="en-US" sz="18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129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6028" y="502419"/>
            <a:ext cx="8373504" cy="760694"/>
          </a:xfrm>
          <a:prstGeom prst="rect">
            <a:avLst/>
          </a:prstGeom>
        </p:spPr>
        <p:txBody>
          <a:bodyPr>
            <a:normAutofit fontScale="975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3200" b="1" kern="0" dirty="0" smtClean="0">
                <a:latin typeface="+mj-lt"/>
              </a:rPr>
              <a:t>Issues Affecting Industry Performance</a:t>
            </a:r>
            <a:endParaRPr kumimoji="0" lang="en-GB" sz="3200" b="1" i="1" u="none" strike="noStrike" kern="0" cap="none" spc="0" normalizeH="0" baseline="0" noProof="0" dirty="0">
              <a:ln>
                <a:noFill/>
              </a:ln>
              <a:effectLst/>
              <a:uLnTx/>
              <a:uFillTx/>
              <a:latin typeface="+mj-lt"/>
            </a:endParaRPr>
          </a:p>
        </p:txBody>
      </p:sp>
      <p:sp>
        <p:nvSpPr>
          <p:cNvPr id="5" name="Content Placeholder 2"/>
          <p:cNvSpPr txBox="1">
            <a:spLocks/>
          </p:cNvSpPr>
          <p:nvPr/>
        </p:nvSpPr>
        <p:spPr>
          <a:xfrm>
            <a:off x="627135" y="991892"/>
            <a:ext cx="8071289" cy="500595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0"/>
              </a:spcAft>
            </a:pPr>
            <a:r>
              <a:rPr lang="en-US" sz="2600" dirty="0" smtClean="0"/>
              <a:t>Several countries experiencing hotel occupancy declines because of the growth in shared accommodations and the </a:t>
            </a:r>
            <a:r>
              <a:rPr lang="en-US" sz="2600" dirty="0" err="1" smtClean="0"/>
              <a:t>Zika</a:t>
            </a:r>
            <a:r>
              <a:rPr lang="en-US" sz="2600" dirty="0" smtClean="0"/>
              <a:t> Virus</a:t>
            </a:r>
          </a:p>
          <a:p>
            <a:pPr fontAlgn="auto">
              <a:spcBef>
                <a:spcPts val="0"/>
              </a:spcBef>
              <a:spcAft>
                <a:spcPts val="0"/>
              </a:spcAft>
            </a:pPr>
            <a:endParaRPr lang="en-US" sz="2600" dirty="0" smtClean="0"/>
          </a:p>
          <a:p>
            <a:pPr fontAlgn="auto">
              <a:spcBef>
                <a:spcPts val="0"/>
              </a:spcBef>
              <a:spcAft>
                <a:spcPts val="0"/>
              </a:spcAft>
            </a:pPr>
            <a:r>
              <a:rPr lang="en-US" sz="2600" dirty="0" smtClean="0"/>
              <a:t>New supply growth in check thus far but picking up</a:t>
            </a:r>
          </a:p>
          <a:p>
            <a:pPr marL="0" indent="0" fontAlgn="auto">
              <a:spcBef>
                <a:spcPts val="0"/>
              </a:spcBef>
              <a:spcAft>
                <a:spcPts val="0"/>
              </a:spcAft>
              <a:buNone/>
            </a:pPr>
            <a:endParaRPr lang="en-US" sz="2600" dirty="0" smtClean="0"/>
          </a:p>
          <a:p>
            <a:pPr fontAlgn="auto">
              <a:spcBef>
                <a:spcPts val="0"/>
              </a:spcBef>
              <a:spcAft>
                <a:spcPts val="0"/>
              </a:spcAft>
            </a:pPr>
            <a:r>
              <a:rPr lang="en-US" sz="2600" dirty="0" smtClean="0"/>
              <a:t>Occupancy and ADR will continue to feel downward pressure in 2017</a:t>
            </a:r>
          </a:p>
          <a:p>
            <a:pPr fontAlgn="auto">
              <a:spcBef>
                <a:spcPts val="0"/>
              </a:spcBef>
              <a:spcAft>
                <a:spcPts val="0"/>
              </a:spcAft>
            </a:pPr>
            <a:endParaRPr lang="en-US" sz="2600" dirty="0" smtClean="0"/>
          </a:p>
        </p:txBody>
      </p:sp>
    </p:spTree>
    <p:extLst>
      <p:ext uri="{BB962C8B-B14F-4D97-AF65-F5344CB8AC3E}">
        <p14:creationId xmlns:p14="http://schemas.microsoft.com/office/powerpoint/2010/main" val="16526927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14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48726" y="2558894"/>
            <a:ext cx="8528944" cy="195262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8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4500" smtClean="0"/>
              <a:t>www.hotelnewsnow.com</a:t>
            </a:r>
          </a:p>
          <a:p>
            <a:pPr algn="ctr"/>
            <a:r>
              <a:rPr lang="en-US" sz="3200" smtClean="0"/>
              <a:t>Data Dashboard&gt;View All Data Presentations</a:t>
            </a:r>
            <a:endParaRPr lang="en-US" sz="3200" dirty="0"/>
          </a:p>
        </p:txBody>
      </p:sp>
    </p:spTree>
    <p:extLst>
      <p:ext uri="{BB962C8B-B14F-4D97-AF65-F5344CB8AC3E}">
        <p14:creationId xmlns:p14="http://schemas.microsoft.com/office/powerpoint/2010/main" val="361938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734" y="4028064"/>
            <a:ext cx="1484299" cy="844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231" y="4586297"/>
            <a:ext cx="1449308" cy="84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4294967295"/>
          </p:nvPr>
        </p:nvSpPr>
        <p:spPr>
          <a:xfrm>
            <a:off x="432000" y="741692"/>
            <a:ext cx="7920000" cy="410517"/>
          </a:xfrm>
        </p:spPr>
        <p:txBody>
          <a:bodyPr>
            <a:noAutofit/>
          </a:bodyPr>
          <a:lstStyle/>
          <a:p>
            <a:pPr marL="0" indent="0">
              <a:buNone/>
            </a:pPr>
            <a:r>
              <a:rPr lang="en-GB" sz="2400" dirty="0">
                <a:solidFill>
                  <a:schemeClr val="bg1"/>
                </a:solidFill>
              </a:rPr>
              <a:t>Branded vs. Unbranded Room Count Share</a:t>
            </a:r>
          </a:p>
        </p:txBody>
      </p:sp>
      <p:sp>
        <p:nvSpPr>
          <p:cNvPr id="3" name="Title 2"/>
          <p:cNvSpPr>
            <a:spLocks noGrp="1"/>
          </p:cNvSpPr>
          <p:nvPr>
            <p:ph type="title"/>
          </p:nvPr>
        </p:nvSpPr>
        <p:spPr>
          <a:xfrm>
            <a:off x="429655" y="422622"/>
            <a:ext cx="7920000" cy="345972"/>
          </a:xfrm>
        </p:spPr>
        <p:txBody>
          <a:bodyPr>
            <a:noAutofit/>
          </a:bodyPr>
          <a:lstStyle/>
          <a:p>
            <a:r>
              <a:rPr lang="en-GB" dirty="0" smtClean="0">
                <a:solidFill>
                  <a:schemeClr val="bg1"/>
                </a:solidFill>
              </a:rPr>
              <a:t>STR Coverage – Our Census Database</a:t>
            </a:r>
            <a:endParaRPr lang="en-GB" dirty="0">
              <a:solidFill>
                <a:schemeClr val="bg1"/>
              </a:solidFill>
            </a:endParaRPr>
          </a:p>
        </p:txBody>
      </p:sp>
      <p:pic>
        <p:nvPicPr>
          <p:cNvPr id="1620"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616" y="2446288"/>
            <a:ext cx="1546318" cy="844800"/>
          </a:xfrm>
          <a:prstGeom prst="rect">
            <a:avLst/>
          </a:prstGeom>
          <a:noFill/>
          <a:extLst>
            <a:ext uri="{909E8E84-426E-40DD-AFC4-6F175D3DCCD1}">
              <a14:hiddenFill xmlns:a14="http://schemas.microsoft.com/office/drawing/2010/main">
                <a:solidFill>
                  <a:srgbClr val="FFFFFF"/>
                </a:solidFill>
              </a14:hiddenFill>
            </a:ext>
          </a:extLst>
        </p:spPr>
      </p:pic>
      <p:pic>
        <p:nvPicPr>
          <p:cNvPr id="1619"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969" y="4608264"/>
            <a:ext cx="1505546" cy="844800"/>
          </a:xfrm>
          <a:prstGeom prst="rect">
            <a:avLst/>
          </a:prstGeom>
          <a:noFill/>
          <a:extLst>
            <a:ext uri="{909E8E84-426E-40DD-AFC4-6F175D3DCCD1}">
              <a14:hiddenFill xmlns:a14="http://schemas.microsoft.com/office/drawing/2010/main">
                <a:solidFill>
                  <a:srgbClr val="FFFFFF"/>
                </a:solidFill>
              </a14:hiddenFill>
            </a:ext>
          </a:extLst>
        </p:spPr>
      </p:pic>
      <p:pic>
        <p:nvPicPr>
          <p:cNvPr id="1621"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934" y="3168200"/>
            <a:ext cx="1466354" cy="84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286" y="2689111"/>
            <a:ext cx="1610872" cy="844800"/>
          </a:xfrm>
          <a:prstGeom prst="rect">
            <a:avLst/>
          </a:prstGeom>
          <a:noFill/>
          <a:extLst>
            <a:ext uri="{909E8E84-426E-40DD-AFC4-6F175D3DCCD1}">
              <a14:hiddenFill xmlns:a14="http://schemas.microsoft.com/office/drawing/2010/main">
                <a:solidFill>
                  <a:srgbClr val="FFFFFF"/>
                </a:solidFill>
              </a14:hiddenFill>
            </a:ext>
          </a:extLst>
        </p:spPr>
      </p:pic>
      <p:grpSp>
        <p:nvGrpSpPr>
          <p:cNvPr id="4794" name="Group 4793"/>
          <p:cNvGrpSpPr/>
          <p:nvPr/>
        </p:nvGrpSpPr>
        <p:grpSpPr>
          <a:xfrm>
            <a:off x="2995457" y="4621173"/>
            <a:ext cx="920990" cy="1105702"/>
            <a:chOff x="1464244" y="3318445"/>
            <a:chExt cx="689214" cy="829277"/>
          </a:xfrm>
        </p:grpSpPr>
        <p:sp>
          <p:nvSpPr>
            <p:cNvPr id="4795" name="TextBox 4794"/>
            <p:cNvSpPr txBox="1"/>
            <p:nvPr/>
          </p:nvSpPr>
          <p:spPr>
            <a:xfrm>
              <a:off x="1608178" y="3586125"/>
              <a:ext cx="545280" cy="561597"/>
            </a:xfrm>
            <a:prstGeom prst="rect">
              <a:avLst/>
            </a:prstGeom>
            <a:noFill/>
          </p:spPr>
          <p:txBody>
            <a:bodyPr wrap="square" rtlCol="0">
              <a:spAutoFit/>
            </a:bodyPr>
            <a:lstStyle/>
            <a:p>
              <a:pPr algn="ctr"/>
              <a:r>
                <a:rPr lang="en-GB" sz="2133" b="1" dirty="0" smtClean="0">
                  <a:solidFill>
                    <a:schemeClr val="bg1"/>
                  </a:solidFill>
                </a:rPr>
                <a:t>59%</a:t>
              </a:r>
              <a:endParaRPr lang="en-GB" sz="2133" b="1" dirty="0">
                <a:solidFill>
                  <a:schemeClr val="bg1"/>
                </a:solidFill>
              </a:endParaRPr>
            </a:p>
          </p:txBody>
        </p:sp>
        <p:sp>
          <p:nvSpPr>
            <p:cNvPr id="4796" name="TextBox 4795"/>
            <p:cNvSpPr txBox="1"/>
            <p:nvPr/>
          </p:nvSpPr>
          <p:spPr>
            <a:xfrm>
              <a:off x="1464244" y="3318445"/>
              <a:ext cx="566264" cy="561597"/>
            </a:xfrm>
            <a:prstGeom prst="rect">
              <a:avLst/>
            </a:prstGeom>
            <a:noFill/>
          </p:spPr>
          <p:txBody>
            <a:bodyPr wrap="square" rtlCol="0">
              <a:spAutoFit/>
            </a:bodyPr>
            <a:lstStyle/>
            <a:p>
              <a:pPr algn="ctr"/>
              <a:r>
                <a:rPr lang="en-GB" sz="2133" b="1" dirty="0" smtClean="0">
                  <a:solidFill>
                    <a:schemeClr val="bg1"/>
                  </a:solidFill>
                </a:rPr>
                <a:t>41%</a:t>
              </a:r>
              <a:endParaRPr lang="en-GB" sz="2133" b="1" dirty="0">
                <a:solidFill>
                  <a:schemeClr val="bg1"/>
                </a:solidFill>
              </a:endParaRPr>
            </a:p>
          </p:txBody>
        </p:sp>
      </p:grpSp>
      <p:grpSp>
        <p:nvGrpSpPr>
          <p:cNvPr id="4801" name="Group 4800"/>
          <p:cNvGrpSpPr/>
          <p:nvPr/>
        </p:nvGrpSpPr>
        <p:grpSpPr>
          <a:xfrm>
            <a:off x="1528759" y="2701491"/>
            <a:ext cx="1194210" cy="1105702"/>
            <a:chOff x="1472034" y="3310950"/>
            <a:chExt cx="673929" cy="829277"/>
          </a:xfrm>
        </p:grpSpPr>
        <p:sp>
          <p:nvSpPr>
            <p:cNvPr id="4802" name="TextBox 4801"/>
            <p:cNvSpPr txBox="1"/>
            <p:nvPr/>
          </p:nvSpPr>
          <p:spPr>
            <a:xfrm>
              <a:off x="1600683" y="3578630"/>
              <a:ext cx="545280" cy="561597"/>
            </a:xfrm>
            <a:prstGeom prst="rect">
              <a:avLst/>
            </a:prstGeom>
            <a:noFill/>
          </p:spPr>
          <p:txBody>
            <a:bodyPr wrap="square" rtlCol="0">
              <a:spAutoFit/>
            </a:bodyPr>
            <a:lstStyle/>
            <a:p>
              <a:pPr algn="ctr"/>
              <a:r>
                <a:rPr lang="en-GB" sz="2133" b="1" dirty="0" smtClean="0">
                  <a:solidFill>
                    <a:schemeClr val="bg1"/>
                  </a:solidFill>
                </a:rPr>
                <a:t>34%</a:t>
              </a:r>
              <a:endParaRPr lang="en-GB" sz="2133" b="1" dirty="0">
                <a:solidFill>
                  <a:schemeClr val="bg1"/>
                </a:solidFill>
              </a:endParaRPr>
            </a:p>
          </p:txBody>
        </p:sp>
        <p:sp>
          <p:nvSpPr>
            <p:cNvPr id="4803" name="TextBox 4802"/>
            <p:cNvSpPr txBox="1"/>
            <p:nvPr/>
          </p:nvSpPr>
          <p:spPr>
            <a:xfrm>
              <a:off x="1472034" y="3310950"/>
              <a:ext cx="566264" cy="561597"/>
            </a:xfrm>
            <a:prstGeom prst="rect">
              <a:avLst/>
            </a:prstGeom>
            <a:noFill/>
          </p:spPr>
          <p:txBody>
            <a:bodyPr wrap="square" rtlCol="0">
              <a:spAutoFit/>
            </a:bodyPr>
            <a:lstStyle/>
            <a:p>
              <a:pPr algn="ctr"/>
              <a:r>
                <a:rPr lang="en-GB" sz="2133" b="1" dirty="0" smtClean="0">
                  <a:solidFill>
                    <a:schemeClr val="bg1"/>
                  </a:solidFill>
                </a:rPr>
                <a:t>66%</a:t>
              </a:r>
              <a:endParaRPr lang="en-GB" sz="2133" b="1" dirty="0">
                <a:solidFill>
                  <a:schemeClr val="bg1"/>
                </a:solidFill>
              </a:endParaRPr>
            </a:p>
          </p:txBody>
        </p:sp>
      </p:grpSp>
      <p:grpSp>
        <p:nvGrpSpPr>
          <p:cNvPr id="4808" name="Group 4807"/>
          <p:cNvGrpSpPr/>
          <p:nvPr/>
        </p:nvGrpSpPr>
        <p:grpSpPr>
          <a:xfrm>
            <a:off x="3768073" y="2459232"/>
            <a:ext cx="1046906" cy="787464"/>
            <a:chOff x="1450139" y="3318445"/>
            <a:chExt cx="903564" cy="590598"/>
          </a:xfrm>
        </p:grpSpPr>
        <p:sp>
          <p:nvSpPr>
            <p:cNvPr id="4809" name="TextBox 4808"/>
            <p:cNvSpPr txBox="1"/>
            <p:nvPr/>
          </p:nvSpPr>
          <p:spPr>
            <a:xfrm>
              <a:off x="1578198" y="3593620"/>
              <a:ext cx="775505" cy="315423"/>
            </a:xfrm>
            <a:prstGeom prst="rect">
              <a:avLst/>
            </a:prstGeom>
            <a:noFill/>
          </p:spPr>
          <p:txBody>
            <a:bodyPr wrap="square" rtlCol="0">
              <a:spAutoFit/>
            </a:bodyPr>
            <a:lstStyle/>
            <a:p>
              <a:pPr algn="ctr"/>
              <a:r>
                <a:rPr lang="en-GB" sz="2133" b="1" dirty="0">
                  <a:solidFill>
                    <a:schemeClr val="bg1"/>
                  </a:solidFill>
                </a:rPr>
                <a:t>60%</a:t>
              </a:r>
            </a:p>
          </p:txBody>
        </p:sp>
        <p:sp>
          <p:nvSpPr>
            <p:cNvPr id="4810" name="TextBox 4809"/>
            <p:cNvSpPr txBox="1"/>
            <p:nvPr/>
          </p:nvSpPr>
          <p:spPr>
            <a:xfrm>
              <a:off x="1450139" y="3318445"/>
              <a:ext cx="794798" cy="315423"/>
            </a:xfrm>
            <a:prstGeom prst="rect">
              <a:avLst/>
            </a:prstGeom>
            <a:noFill/>
          </p:spPr>
          <p:txBody>
            <a:bodyPr wrap="square" rtlCol="0">
              <a:spAutoFit/>
            </a:bodyPr>
            <a:lstStyle/>
            <a:p>
              <a:pPr algn="ctr"/>
              <a:r>
                <a:rPr lang="en-GB" sz="2133" b="1" dirty="0">
                  <a:solidFill>
                    <a:schemeClr val="bg1"/>
                  </a:solidFill>
                </a:rPr>
                <a:t>40%</a:t>
              </a:r>
            </a:p>
          </p:txBody>
        </p:sp>
      </p:grpSp>
      <p:grpSp>
        <p:nvGrpSpPr>
          <p:cNvPr id="4815" name="Group 4814"/>
          <p:cNvGrpSpPr/>
          <p:nvPr/>
        </p:nvGrpSpPr>
        <p:grpSpPr>
          <a:xfrm>
            <a:off x="5323474" y="3177532"/>
            <a:ext cx="1077326" cy="785472"/>
            <a:chOff x="1449549" y="3310950"/>
            <a:chExt cx="580636" cy="589104"/>
          </a:xfrm>
        </p:grpSpPr>
        <p:sp>
          <p:nvSpPr>
            <p:cNvPr id="4816" name="TextBox 4815"/>
            <p:cNvSpPr txBox="1"/>
            <p:nvPr/>
          </p:nvSpPr>
          <p:spPr>
            <a:xfrm>
              <a:off x="1589161" y="3584631"/>
              <a:ext cx="441024" cy="315423"/>
            </a:xfrm>
            <a:prstGeom prst="rect">
              <a:avLst/>
            </a:prstGeom>
            <a:noFill/>
          </p:spPr>
          <p:txBody>
            <a:bodyPr wrap="square" rtlCol="0">
              <a:spAutoFit/>
            </a:bodyPr>
            <a:lstStyle/>
            <a:p>
              <a:pPr algn="ctr"/>
              <a:r>
                <a:rPr lang="en-GB" sz="2133" b="1" dirty="0" smtClean="0">
                  <a:solidFill>
                    <a:schemeClr val="bg1"/>
                  </a:solidFill>
                </a:rPr>
                <a:t>45%</a:t>
              </a:r>
              <a:endParaRPr lang="en-GB" sz="2133" b="1" dirty="0">
                <a:solidFill>
                  <a:schemeClr val="bg1"/>
                </a:solidFill>
              </a:endParaRPr>
            </a:p>
          </p:txBody>
        </p:sp>
        <p:sp>
          <p:nvSpPr>
            <p:cNvPr id="4817" name="TextBox 4816"/>
            <p:cNvSpPr txBox="1"/>
            <p:nvPr/>
          </p:nvSpPr>
          <p:spPr>
            <a:xfrm>
              <a:off x="1449549" y="3310950"/>
              <a:ext cx="412251" cy="315423"/>
            </a:xfrm>
            <a:prstGeom prst="rect">
              <a:avLst/>
            </a:prstGeom>
            <a:noFill/>
          </p:spPr>
          <p:txBody>
            <a:bodyPr wrap="square" rtlCol="0">
              <a:spAutoFit/>
            </a:bodyPr>
            <a:lstStyle/>
            <a:p>
              <a:pPr algn="ctr"/>
              <a:r>
                <a:rPr lang="en-GB" sz="2133" b="1" dirty="0" smtClean="0">
                  <a:solidFill>
                    <a:schemeClr val="bg1"/>
                  </a:solidFill>
                </a:rPr>
                <a:t>55%</a:t>
              </a:r>
              <a:endParaRPr lang="en-GB" sz="2133" b="1" dirty="0">
                <a:solidFill>
                  <a:schemeClr val="bg1"/>
                </a:solidFill>
              </a:endParaRPr>
            </a:p>
          </p:txBody>
        </p:sp>
      </p:grpSp>
      <p:grpSp>
        <p:nvGrpSpPr>
          <p:cNvPr id="4822" name="Group 4821"/>
          <p:cNvGrpSpPr/>
          <p:nvPr/>
        </p:nvGrpSpPr>
        <p:grpSpPr>
          <a:xfrm>
            <a:off x="4814977" y="4602409"/>
            <a:ext cx="1097330" cy="1116089"/>
            <a:chOff x="1337124" y="3310655"/>
            <a:chExt cx="689804" cy="837066"/>
          </a:xfrm>
        </p:grpSpPr>
        <p:sp>
          <p:nvSpPr>
            <p:cNvPr id="4823" name="TextBox 4822"/>
            <p:cNvSpPr txBox="1"/>
            <p:nvPr/>
          </p:nvSpPr>
          <p:spPr>
            <a:xfrm>
              <a:off x="1481648" y="3586125"/>
              <a:ext cx="545280" cy="561596"/>
            </a:xfrm>
            <a:prstGeom prst="rect">
              <a:avLst/>
            </a:prstGeom>
            <a:noFill/>
          </p:spPr>
          <p:txBody>
            <a:bodyPr wrap="square" rtlCol="0">
              <a:spAutoFit/>
            </a:bodyPr>
            <a:lstStyle/>
            <a:p>
              <a:pPr algn="ctr"/>
              <a:r>
                <a:rPr lang="en-GB" sz="2133" b="1" dirty="0">
                  <a:solidFill>
                    <a:schemeClr val="bg1"/>
                  </a:solidFill>
                </a:rPr>
                <a:t>63%</a:t>
              </a:r>
            </a:p>
          </p:txBody>
        </p:sp>
        <p:sp>
          <p:nvSpPr>
            <p:cNvPr id="4824" name="TextBox 4823"/>
            <p:cNvSpPr txBox="1"/>
            <p:nvPr/>
          </p:nvSpPr>
          <p:spPr>
            <a:xfrm>
              <a:off x="1337124" y="3310655"/>
              <a:ext cx="566264" cy="561596"/>
            </a:xfrm>
            <a:prstGeom prst="rect">
              <a:avLst/>
            </a:prstGeom>
            <a:noFill/>
          </p:spPr>
          <p:txBody>
            <a:bodyPr wrap="square" rtlCol="0">
              <a:spAutoFit/>
            </a:bodyPr>
            <a:lstStyle/>
            <a:p>
              <a:pPr algn="ctr"/>
              <a:r>
                <a:rPr lang="en-GB" sz="2133" b="1" dirty="0">
                  <a:solidFill>
                    <a:schemeClr val="bg1"/>
                  </a:solidFill>
                </a:rPr>
                <a:t>37%</a:t>
              </a:r>
            </a:p>
          </p:txBody>
        </p:sp>
      </p:grpSp>
      <p:grpSp>
        <p:nvGrpSpPr>
          <p:cNvPr id="4829" name="Group 4828"/>
          <p:cNvGrpSpPr/>
          <p:nvPr/>
        </p:nvGrpSpPr>
        <p:grpSpPr>
          <a:xfrm>
            <a:off x="6571189" y="4043814"/>
            <a:ext cx="957474" cy="1108345"/>
            <a:chOff x="1427064" y="3258190"/>
            <a:chExt cx="667614" cy="831258"/>
          </a:xfrm>
        </p:grpSpPr>
        <p:sp>
          <p:nvSpPr>
            <p:cNvPr id="4830" name="TextBox 4829"/>
            <p:cNvSpPr txBox="1"/>
            <p:nvPr/>
          </p:nvSpPr>
          <p:spPr>
            <a:xfrm>
              <a:off x="1549398" y="3527852"/>
              <a:ext cx="545280" cy="561596"/>
            </a:xfrm>
            <a:prstGeom prst="rect">
              <a:avLst/>
            </a:prstGeom>
            <a:noFill/>
          </p:spPr>
          <p:txBody>
            <a:bodyPr wrap="square" rtlCol="0">
              <a:spAutoFit/>
            </a:bodyPr>
            <a:lstStyle/>
            <a:p>
              <a:pPr algn="ctr"/>
              <a:r>
                <a:rPr lang="en-GB" sz="2133" b="1" dirty="0" smtClean="0">
                  <a:solidFill>
                    <a:schemeClr val="bg1"/>
                  </a:solidFill>
                </a:rPr>
                <a:t>48%</a:t>
              </a:r>
              <a:endParaRPr lang="en-GB" sz="2133" b="1" dirty="0">
                <a:solidFill>
                  <a:schemeClr val="bg1"/>
                </a:solidFill>
              </a:endParaRPr>
            </a:p>
          </p:txBody>
        </p:sp>
        <p:sp>
          <p:nvSpPr>
            <p:cNvPr id="4831" name="TextBox 4830"/>
            <p:cNvSpPr txBox="1"/>
            <p:nvPr/>
          </p:nvSpPr>
          <p:spPr>
            <a:xfrm>
              <a:off x="1427064" y="3258190"/>
              <a:ext cx="566264" cy="561596"/>
            </a:xfrm>
            <a:prstGeom prst="rect">
              <a:avLst/>
            </a:prstGeom>
            <a:noFill/>
          </p:spPr>
          <p:txBody>
            <a:bodyPr wrap="square" rtlCol="0">
              <a:spAutoFit/>
            </a:bodyPr>
            <a:lstStyle/>
            <a:p>
              <a:pPr algn="ctr"/>
              <a:r>
                <a:rPr lang="en-GB" sz="2133" b="1" dirty="0" smtClean="0">
                  <a:solidFill>
                    <a:schemeClr val="bg1"/>
                  </a:solidFill>
                </a:rPr>
                <a:t>52%</a:t>
              </a:r>
              <a:endParaRPr lang="en-GB" sz="2133" b="1" dirty="0">
                <a:solidFill>
                  <a:schemeClr val="bg1"/>
                </a:solidFill>
              </a:endParaRPr>
            </a:p>
          </p:txBody>
        </p:sp>
      </p:grpSp>
      <p:pic>
        <p:nvPicPr>
          <p:cNvPr id="41" name="Picture 2" descr="K:\STR Global\Marketing\Projects\New Master Slides\Items\Purple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85" y="5562600"/>
            <a:ext cx="1647091" cy="844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95356" y="5965014"/>
            <a:ext cx="1265179" cy="338554"/>
          </a:xfrm>
          <a:prstGeom prst="rect">
            <a:avLst/>
          </a:prstGeom>
          <a:noFill/>
        </p:spPr>
        <p:txBody>
          <a:bodyPr wrap="square" rtlCol="0">
            <a:spAutoFit/>
          </a:bodyPr>
          <a:lstStyle/>
          <a:p>
            <a:pPr algn="ctr"/>
            <a:r>
              <a:rPr lang="en-GB" sz="1600" b="1" dirty="0">
                <a:solidFill>
                  <a:schemeClr val="bg1"/>
                </a:solidFill>
              </a:rPr>
              <a:t>Unbranded</a:t>
            </a:r>
          </a:p>
        </p:txBody>
      </p:sp>
      <p:sp>
        <p:nvSpPr>
          <p:cNvPr id="43" name="TextBox 42"/>
          <p:cNvSpPr txBox="1"/>
          <p:nvPr/>
        </p:nvSpPr>
        <p:spPr>
          <a:xfrm>
            <a:off x="707320" y="5627345"/>
            <a:ext cx="1049407" cy="338554"/>
          </a:xfrm>
          <a:prstGeom prst="rect">
            <a:avLst/>
          </a:prstGeom>
          <a:noFill/>
        </p:spPr>
        <p:txBody>
          <a:bodyPr wrap="square" rtlCol="0">
            <a:spAutoFit/>
          </a:bodyPr>
          <a:lstStyle/>
          <a:p>
            <a:pPr algn="ctr"/>
            <a:r>
              <a:rPr lang="en-GB" sz="1600" b="1" dirty="0">
                <a:solidFill>
                  <a:schemeClr val="bg1"/>
                </a:solidFill>
              </a:rPr>
              <a:t>Branded</a:t>
            </a:r>
          </a:p>
        </p:txBody>
      </p:sp>
      <p:sp useBgFill="1">
        <p:nvSpPr>
          <p:cNvPr id="31" name="TextBox 30"/>
          <p:cNvSpPr txBox="1"/>
          <p:nvPr/>
        </p:nvSpPr>
        <p:spPr>
          <a:xfrm>
            <a:off x="6755658" y="148855"/>
            <a:ext cx="2347608" cy="1095154"/>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891895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solidFill>
                  <a:schemeClr val="bg1"/>
                </a:solidFill>
              </a:rPr>
              <a:t>STR Coverage – Our Sample</a:t>
            </a:r>
            <a:endParaRPr lang="en-GB" dirty="0">
              <a:solidFill>
                <a:schemeClr val="bg1"/>
              </a:solidFill>
            </a:endParaRPr>
          </a:p>
        </p:txBody>
      </p:sp>
      <p:sp>
        <p:nvSpPr>
          <p:cNvPr id="2" name="Text Placeholder 1"/>
          <p:cNvSpPr>
            <a:spLocks noGrp="1"/>
          </p:cNvSpPr>
          <p:nvPr>
            <p:ph type="body" sz="quarter" idx="13"/>
          </p:nvPr>
        </p:nvSpPr>
        <p:spPr/>
        <p:txBody>
          <a:bodyPr>
            <a:noAutofit/>
          </a:bodyPr>
          <a:lstStyle/>
          <a:p>
            <a:r>
              <a:rPr lang="en-GB" dirty="0">
                <a:solidFill>
                  <a:schemeClr val="bg1"/>
                </a:solidFill>
              </a:rPr>
              <a:t>Hotels &amp; Hotel Rooms</a:t>
            </a:r>
          </a:p>
        </p:txBody>
      </p:sp>
      <p:pic>
        <p:nvPicPr>
          <p:cNvPr id="1026"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32" y="2278256"/>
            <a:ext cx="1701259" cy="7561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42393" y="2261129"/>
            <a:ext cx="1755322" cy="773278"/>
            <a:chOff x="1267488" y="1912547"/>
            <a:chExt cx="1138302" cy="579959"/>
          </a:xfrm>
        </p:grpSpPr>
        <p:sp>
          <p:nvSpPr>
            <p:cNvPr id="3183" name="TextBox 3182"/>
            <p:cNvSpPr txBox="1"/>
            <p:nvPr/>
          </p:nvSpPr>
          <p:spPr>
            <a:xfrm>
              <a:off x="1267488" y="1912547"/>
              <a:ext cx="780082"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34K</a:t>
              </a:r>
              <a:endParaRPr lang="en-GB" sz="2133" b="1" dirty="0">
                <a:solidFill>
                  <a:schemeClr val="bg1"/>
                </a:solidFill>
              </a:endParaRPr>
            </a:p>
          </p:txBody>
        </p:sp>
        <p:sp>
          <p:nvSpPr>
            <p:cNvPr id="3184" name="TextBox 3183"/>
            <p:cNvSpPr txBox="1"/>
            <p:nvPr/>
          </p:nvSpPr>
          <p:spPr>
            <a:xfrm>
              <a:off x="1343728" y="2177083"/>
              <a:ext cx="1062062"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4,100K</a:t>
              </a:r>
              <a:endParaRPr lang="en-GB" sz="2133" b="1" dirty="0">
                <a:solidFill>
                  <a:schemeClr val="bg1"/>
                </a:solidFill>
              </a:endParaRPr>
            </a:p>
          </p:txBody>
        </p:sp>
      </p:grpSp>
      <p:grpSp>
        <p:nvGrpSpPr>
          <p:cNvPr id="6" name="Group 5"/>
          <p:cNvGrpSpPr/>
          <p:nvPr/>
        </p:nvGrpSpPr>
        <p:grpSpPr>
          <a:xfrm>
            <a:off x="3374478" y="2328123"/>
            <a:ext cx="1565273" cy="844800"/>
            <a:chOff x="3183635" y="1916594"/>
            <a:chExt cx="1229930" cy="633600"/>
          </a:xfrm>
        </p:grpSpPr>
        <p:pic>
          <p:nvPicPr>
            <p:cNvPr id="3181"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635" y="1916594"/>
              <a:ext cx="1229930" cy="633600"/>
            </a:xfrm>
            <a:prstGeom prst="rect">
              <a:avLst/>
            </a:prstGeom>
            <a:noFill/>
            <a:extLst>
              <a:ext uri="{909E8E84-426E-40DD-AFC4-6F175D3DCCD1}">
                <a14:hiddenFill xmlns:a14="http://schemas.microsoft.com/office/drawing/2010/main">
                  <a:solidFill>
                    <a:srgbClr val="FFFFFF"/>
                  </a:solidFill>
                </a14:hiddenFill>
              </a:ext>
            </a:extLst>
          </p:spPr>
        </p:pic>
        <p:sp>
          <p:nvSpPr>
            <p:cNvPr id="3208" name="TextBox 3207"/>
            <p:cNvSpPr txBox="1"/>
            <p:nvPr/>
          </p:nvSpPr>
          <p:spPr>
            <a:xfrm>
              <a:off x="3380302" y="1930920"/>
              <a:ext cx="793010" cy="315423"/>
            </a:xfrm>
            <a:prstGeom prst="rect">
              <a:avLst/>
            </a:prstGeom>
            <a:noFill/>
          </p:spPr>
          <p:txBody>
            <a:bodyPr wrap="square" rtlCol="0">
              <a:spAutoFit/>
            </a:bodyPr>
            <a:lstStyle/>
            <a:p>
              <a:r>
                <a:rPr lang="en-GB" sz="2133" b="1" dirty="0" smtClean="0">
                  <a:solidFill>
                    <a:schemeClr val="bg1"/>
                  </a:solidFill>
                </a:rPr>
                <a:t>+9.4K</a:t>
              </a:r>
              <a:endParaRPr lang="en-GB" sz="2133" b="1" dirty="0">
                <a:solidFill>
                  <a:schemeClr val="bg1"/>
                </a:solidFill>
              </a:endParaRPr>
            </a:p>
          </p:txBody>
        </p:sp>
        <p:sp>
          <p:nvSpPr>
            <p:cNvPr id="3210" name="TextBox 3209"/>
            <p:cNvSpPr txBox="1"/>
            <p:nvPr/>
          </p:nvSpPr>
          <p:spPr>
            <a:xfrm>
              <a:off x="3427395" y="2191182"/>
              <a:ext cx="980838" cy="315423"/>
            </a:xfrm>
            <a:prstGeom prst="rect">
              <a:avLst/>
            </a:prstGeom>
            <a:noFill/>
          </p:spPr>
          <p:txBody>
            <a:bodyPr wrap="square" rtlCol="0">
              <a:spAutoFit/>
            </a:bodyPr>
            <a:lstStyle/>
            <a:p>
              <a:r>
                <a:rPr lang="en-GB" sz="2133" b="1" dirty="0">
                  <a:solidFill>
                    <a:schemeClr val="bg1"/>
                  </a:solidFill>
                </a:rPr>
                <a:t>+1,200K</a:t>
              </a:r>
            </a:p>
          </p:txBody>
        </p:sp>
      </p:grpSp>
      <p:grpSp>
        <p:nvGrpSpPr>
          <p:cNvPr id="5" name="Group 4"/>
          <p:cNvGrpSpPr/>
          <p:nvPr/>
        </p:nvGrpSpPr>
        <p:grpSpPr>
          <a:xfrm>
            <a:off x="2710314" y="4582100"/>
            <a:ext cx="1627769" cy="844800"/>
            <a:chOff x="2871509" y="3532301"/>
            <a:chExt cx="1229930" cy="633600"/>
          </a:xfrm>
        </p:grpSpPr>
        <p:pic>
          <p:nvPicPr>
            <p:cNvPr id="3180"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509" y="3532301"/>
              <a:ext cx="1229930" cy="633600"/>
            </a:xfrm>
            <a:prstGeom prst="rect">
              <a:avLst/>
            </a:prstGeom>
            <a:noFill/>
            <a:extLst>
              <a:ext uri="{909E8E84-426E-40DD-AFC4-6F175D3DCCD1}">
                <a14:hiddenFill xmlns:a14="http://schemas.microsoft.com/office/drawing/2010/main">
                  <a:solidFill>
                    <a:srgbClr val="FFFFFF"/>
                  </a:solidFill>
                </a14:hiddenFill>
              </a:ext>
            </a:extLst>
          </p:spPr>
        </p:pic>
        <p:sp>
          <p:nvSpPr>
            <p:cNvPr id="3191" name="TextBox 3190"/>
            <p:cNvSpPr txBox="1"/>
            <p:nvPr/>
          </p:nvSpPr>
          <p:spPr>
            <a:xfrm>
              <a:off x="3088667" y="3544836"/>
              <a:ext cx="713329" cy="561596"/>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1.1K</a:t>
              </a:r>
              <a:endParaRPr lang="en-GB" sz="2133" b="1" dirty="0">
                <a:solidFill>
                  <a:schemeClr val="bg1"/>
                </a:solidFill>
              </a:endParaRPr>
            </a:p>
          </p:txBody>
        </p:sp>
        <p:sp>
          <p:nvSpPr>
            <p:cNvPr id="3192" name="TextBox 3191"/>
            <p:cNvSpPr txBox="1"/>
            <p:nvPr/>
          </p:nvSpPr>
          <p:spPr>
            <a:xfrm>
              <a:off x="3169101" y="3806077"/>
              <a:ext cx="910237"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170K</a:t>
              </a:r>
              <a:endParaRPr lang="en-GB" sz="2133" b="1" dirty="0">
                <a:solidFill>
                  <a:schemeClr val="bg1"/>
                </a:solidFill>
              </a:endParaRPr>
            </a:p>
          </p:txBody>
        </p:sp>
      </p:grpSp>
      <p:grpSp>
        <p:nvGrpSpPr>
          <p:cNvPr id="7" name="Group 6"/>
          <p:cNvGrpSpPr/>
          <p:nvPr/>
        </p:nvGrpSpPr>
        <p:grpSpPr>
          <a:xfrm>
            <a:off x="4939752" y="2950582"/>
            <a:ext cx="1503578" cy="844800"/>
            <a:chOff x="4939751" y="2212936"/>
            <a:chExt cx="1229930" cy="633600"/>
          </a:xfrm>
        </p:grpSpPr>
        <p:pic>
          <p:nvPicPr>
            <p:cNvPr id="3212"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51" y="2212936"/>
              <a:ext cx="1229930" cy="633600"/>
            </a:xfrm>
            <a:prstGeom prst="rect">
              <a:avLst/>
            </a:prstGeom>
            <a:noFill/>
            <a:extLst>
              <a:ext uri="{909E8E84-426E-40DD-AFC4-6F175D3DCCD1}">
                <a14:hiddenFill xmlns:a14="http://schemas.microsoft.com/office/drawing/2010/main">
                  <a:solidFill>
                    <a:srgbClr val="FFFFFF"/>
                  </a:solidFill>
                </a14:hiddenFill>
              </a:ext>
            </a:extLst>
          </p:spPr>
        </p:pic>
        <p:sp>
          <p:nvSpPr>
            <p:cNvPr id="3195" name="TextBox 3194"/>
            <p:cNvSpPr txBox="1"/>
            <p:nvPr/>
          </p:nvSpPr>
          <p:spPr>
            <a:xfrm>
              <a:off x="5186826" y="2221980"/>
              <a:ext cx="865661"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780</a:t>
              </a:r>
              <a:endParaRPr lang="en-GB" sz="2133" b="1" dirty="0">
                <a:solidFill>
                  <a:schemeClr val="bg1"/>
                </a:solidFill>
              </a:endParaRPr>
            </a:p>
          </p:txBody>
        </p:sp>
        <p:sp>
          <p:nvSpPr>
            <p:cNvPr id="3197" name="TextBox 3196"/>
            <p:cNvSpPr txBox="1"/>
            <p:nvPr/>
          </p:nvSpPr>
          <p:spPr>
            <a:xfrm>
              <a:off x="5272790" y="2484624"/>
              <a:ext cx="849424"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191K</a:t>
              </a:r>
              <a:endParaRPr lang="en-GB" sz="2133" b="1" dirty="0">
                <a:solidFill>
                  <a:schemeClr val="bg1"/>
                </a:solidFill>
              </a:endParaRPr>
            </a:p>
          </p:txBody>
        </p:sp>
      </p:grpSp>
      <p:grpSp>
        <p:nvGrpSpPr>
          <p:cNvPr id="8" name="Group 7"/>
          <p:cNvGrpSpPr/>
          <p:nvPr/>
        </p:nvGrpSpPr>
        <p:grpSpPr>
          <a:xfrm>
            <a:off x="4533601" y="4374857"/>
            <a:ext cx="1548222" cy="844800"/>
            <a:chOff x="4533600" y="3281143"/>
            <a:chExt cx="1229930" cy="633600"/>
          </a:xfrm>
        </p:grpSpPr>
        <p:pic>
          <p:nvPicPr>
            <p:cNvPr id="3211"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00" y="3281143"/>
              <a:ext cx="1229930" cy="633600"/>
            </a:xfrm>
            <a:prstGeom prst="rect">
              <a:avLst/>
            </a:prstGeom>
            <a:noFill/>
            <a:extLst>
              <a:ext uri="{909E8E84-426E-40DD-AFC4-6F175D3DCCD1}">
                <a14:hiddenFill xmlns:a14="http://schemas.microsoft.com/office/drawing/2010/main">
                  <a:solidFill>
                    <a:srgbClr val="FFFFFF"/>
                  </a:solidFill>
                </a14:hiddenFill>
              </a:ext>
            </a:extLst>
          </p:spPr>
        </p:pic>
        <p:sp>
          <p:nvSpPr>
            <p:cNvPr id="3199" name="TextBox 3198"/>
            <p:cNvSpPr txBox="1"/>
            <p:nvPr/>
          </p:nvSpPr>
          <p:spPr>
            <a:xfrm>
              <a:off x="4850861" y="3555287"/>
              <a:ext cx="858266"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139K</a:t>
              </a:r>
              <a:endParaRPr lang="en-GB" sz="2133" b="1" dirty="0">
                <a:solidFill>
                  <a:schemeClr val="bg1"/>
                </a:solidFill>
              </a:endParaRPr>
            </a:p>
          </p:txBody>
        </p:sp>
        <p:sp>
          <p:nvSpPr>
            <p:cNvPr id="3201" name="TextBox 3200"/>
            <p:cNvSpPr txBox="1"/>
            <p:nvPr/>
          </p:nvSpPr>
          <p:spPr>
            <a:xfrm>
              <a:off x="4717713" y="3288779"/>
              <a:ext cx="753697"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770</a:t>
              </a:r>
              <a:endParaRPr lang="en-GB" sz="2133" b="1" dirty="0">
                <a:solidFill>
                  <a:schemeClr val="bg1"/>
                </a:solidFill>
              </a:endParaRPr>
            </a:p>
          </p:txBody>
        </p:sp>
      </p:grpSp>
      <p:grpSp>
        <p:nvGrpSpPr>
          <p:cNvPr id="9" name="Group 8"/>
          <p:cNvGrpSpPr/>
          <p:nvPr/>
        </p:nvGrpSpPr>
        <p:grpSpPr>
          <a:xfrm>
            <a:off x="6542023" y="3448775"/>
            <a:ext cx="1708842" cy="844800"/>
            <a:chOff x="6542022" y="2586582"/>
            <a:chExt cx="1229930" cy="633600"/>
          </a:xfrm>
        </p:grpSpPr>
        <p:pic>
          <p:nvPicPr>
            <p:cNvPr id="3213"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22" y="2586582"/>
              <a:ext cx="1229930" cy="633600"/>
            </a:xfrm>
            <a:prstGeom prst="rect">
              <a:avLst/>
            </a:prstGeom>
            <a:noFill/>
            <a:extLst>
              <a:ext uri="{909E8E84-426E-40DD-AFC4-6F175D3DCCD1}">
                <a14:hiddenFill xmlns:a14="http://schemas.microsoft.com/office/drawing/2010/main">
                  <a:solidFill>
                    <a:srgbClr val="FFFFFF"/>
                  </a:solidFill>
                </a14:hiddenFill>
              </a:ext>
            </a:extLst>
          </p:spPr>
        </p:pic>
        <p:sp>
          <p:nvSpPr>
            <p:cNvPr id="3203" name="TextBox 3202"/>
            <p:cNvSpPr txBox="1"/>
            <p:nvPr/>
          </p:nvSpPr>
          <p:spPr>
            <a:xfrm>
              <a:off x="6755657" y="2599206"/>
              <a:ext cx="685179" cy="315423"/>
            </a:xfrm>
            <a:prstGeom prst="rect">
              <a:avLst/>
            </a:prstGeom>
            <a:noFill/>
          </p:spPr>
          <p:txBody>
            <a:bodyPr wrap="square" rtlCol="0">
              <a:spAutoFit/>
            </a:bodyPr>
            <a:lstStyle/>
            <a:p>
              <a:r>
                <a:rPr lang="en-GB" sz="2133" b="1" dirty="0" smtClean="0">
                  <a:solidFill>
                    <a:schemeClr val="bg1"/>
                  </a:solidFill>
                </a:rPr>
                <a:t>+</a:t>
              </a:r>
              <a:r>
                <a:rPr lang="en-GB" sz="2133" b="1" dirty="0">
                  <a:solidFill>
                    <a:schemeClr val="bg1"/>
                  </a:solidFill>
                </a:rPr>
                <a:t>8</a:t>
              </a:r>
              <a:r>
                <a:rPr lang="en-GB" sz="2133" b="1" dirty="0" smtClean="0">
                  <a:solidFill>
                    <a:schemeClr val="bg1"/>
                  </a:solidFill>
                </a:rPr>
                <a:t>K</a:t>
              </a:r>
              <a:endParaRPr lang="en-GB" sz="2133" b="1" dirty="0">
                <a:solidFill>
                  <a:schemeClr val="bg1"/>
                </a:solidFill>
              </a:endParaRPr>
            </a:p>
          </p:txBody>
        </p:sp>
        <p:sp>
          <p:nvSpPr>
            <p:cNvPr id="3205" name="TextBox 3204"/>
            <p:cNvSpPr txBox="1"/>
            <p:nvPr/>
          </p:nvSpPr>
          <p:spPr>
            <a:xfrm>
              <a:off x="6777649" y="2864533"/>
              <a:ext cx="994302" cy="315423"/>
            </a:xfrm>
            <a:prstGeom prst="rect">
              <a:avLst/>
            </a:prstGeom>
            <a:noFill/>
          </p:spPr>
          <p:txBody>
            <a:bodyPr wrap="square" rtlCol="0">
              <a:spAutoFit/>
            </a:bodyPr>
            <a:lstStyle/>
            <a:p>
              <a:r>
                <a:rPr lang="en-GB" sz="2133" b="1" dirty="0">
                  <a:solidFill>
                    <a:schemeClr val="bg1"/>
                  </a:solidFill>
                </a:rPr>
                <a:t>+</a:t>
              </a:r>
              <a:r>
                <a:rPr lang="en-GB" sz="2133" b="1" dirty="0" smtClean="0">
                  <a:solidFill>
                    <a:schemeClr val="bg1"/>
                  </a:solidFill>
                </a:rPr>
                <a:t>1,500K</a:t>
              </a:r>
              <a:endParaRPr lang="en-GB" sz="2133" b="1" dirty="0">
                <a:solidFill>
                  <a:schemeClr val="bg1"/>
                </a:solidFill>
              </a:endParaRPr>
            </a:p>
          </p:txBody>
        </p:sp>
      </p:grpSp>
      <p:pic>
        <p:nvPicPr>
          <p:cNvPr id="35"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70" y="5562600"/>
            <a:ext cx="1512464" cy="8448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82499" y="5615669"/>
            <a:ext cx="833649" cy="338554"/>
          </a:xfrm>
          <a:prstGeom prst="rect">
            <a:avLst/>
          </a:prstGeom>
          <a:noFill/>
        </p:spPr>
        <p:txBody>
          <a:bodyPr wrap="square" rtlCol="0">
            <a:spAutoFit/>
          </a:bodyPr>
          <a:lstStyle/>
          <a:p>
            <a:r>
              <a:rPr lang="en-GB" sz="1600" b="1" dirty="0">
                <a:solidFill>
                  <a:schemeClr val="bg1"/>
                </a:solidFill>
              </a:rPr>
              <a:t>Hotels</a:t>
            </a:r>
          </a:p>
        </p:txBody>
      </p:sp>
      <p:sp>
        <p:nvSpPr>
          <p:cNvPr id="37" name="TextBox 36"/>
          <p:cNvSpPr txBox="1"/>
          <p:nvPr/>
        </p:nvSpPr>
        <p:spPr>
          <a:xfrm>
            <a:off x="887430" y="5971021"/>
            <a:ext cx="1078815" cy="338554"/>
          </a:xfrm>
          <a:prstGeom prst="rect">
            <a:avLst/>
          </a:prstGeom>
          <a:noFill/>
        </p:spPr>
        <p:txBody>
          <a:bodyPr wrap="square" rtlCol="0">
            <a:spAutoFit/>
          </a:bodyPr>
          <a:lstStyle/>
          <a:p>
            <a:r>
              <a:rPr lang="en-GB" sz="1600" b="1" dirty="0">
                <a:solidFill>
                  <a:schemeClr val="bg1"/>
                </a:solidFill>
              </a:rPr>
              <a:t>Rooms</a:t>
            </a:r>
          </a:p>
        </p:txBody>
      </p:sp>
      <p:sp useBgFill="1">
        <p:nvSpPr>
          <p:cNvPr id="10" name="TextBox 9"/>
          <p:cNvSpPr txBox="1"/>
          <p:nvPr/>
        </p:nvSpPr>
        <p:spPr>
          <a:xfrm>
            <a:off x="6755658" y="148855"/>
            <a:ext cx="2347608" cy="1095154"/>
          </a:xfrm>
          <a:prstGeom prst="rect">
            <a:avLst/>
          </a:prstGeom>
        </p:spPr>
        <p:txBody>
          <a:bodyPr wrap="square" rtlCol="0">
            <a:spAutoFit/>
          </a:bodyPr>
          <a:lstStyle/>
          <a:p>
            <a:endParaRPr lang="en-US" dirty="0"/>
          </a:p>
        </p:txBody>
      </p:sp>
      <p:pic>
        <p:nvPicPr>
          <p:cNvPr id="40" name="Picture 2" descr="K:\STR Global\Marketing\Projects\New Master Slides\Items\BluePur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359" y="3388033"/>
            <a:ext cx="1512464" cy="8448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304025" y="3795382"/>
            <a:ext cx="1637756" cy="420564"/>
          </a:xfrm>
          <a:prstGeom prst="rect">
            <a:avLst/>
          </a:prstGeom>
          <a:noFill/>
        </p:spPr>
        <p:txBody>
          <a:bodyPr wrap="square" rtlCol="0">
            <a:spAutoFit/>
          </a:bodyPr>
          <a:lstStyle/>
          <a:p>
            <a:r>
              <a:rPr lang="en-GB" sz="2133" b="1" dirty="0" smtClean="0">
                <a:solidFill>
                  <a:schemeClr val="bg1"/>
                </a:solidFill>
              </a:rPr>
              <a:t>+62K</a:t>
            </a:r>
            <a:endParaRPr lang="en-GB" sz="2133" b="1" dirty="0">
              <a:solidFill>
                <a:schemeClr val="bg1"/>
              </a:solidFill>
            </a:endParaRPr>
          </a:p>
        </p:txBody>
      </p:sp>
      <p:sp>
        <p:nvSpPr>
          <p:cNvPr id="42" name="TextBox 41"/>
          <p:cNvSpPr txBox="1"/>
          <p:nvPr/>
        </p:nvSpPr>
        <p:spPr>
          <a:xfrm>
            <a:off x="2266820" y="3404867"/>
            <a:ext cx="1202928" cy="420564"/>
          </a:xfrm>
          <a:prstGeom prst="rect">
            <a:avLst/>
          </a:prstGeom>
          <a:noFill/>
        </p:spPr>
        <p:txBody>
          <a:bodyPr wrap="square" rtlCol="0">
            <a:spAutoFit/>
          </a:bodyPr>
          <a:lstStyle/>
          <a:p>
            <a:r>
              <a:rPr lang="en-GB" sz="2133" b="1" dirty="0" smtClean="0">
                <a:solidFill>
                  <a:schemeClr val="bg1"/>
                </a:solidFill>
              </a:rPr>
              <a:t>~250</a:t>
            </a:r>
            <a:endParaRPr lang="en-GB" sz="2133" b="1" dirty="0">
              <a:solidFill>
                <a:schemeClr val="bg1"/>
              </a:solidFill>
            </a:endParaRPr>
          </a:p>
        </p:txBody>
      </p:sp>
      <p:sp>
        <p:nvSpPr>
          <p:cNvPr id="11" name="TextBox 10"/>
          <p:cNvSpPr txBox="1"/>
          <p:nvPr/>
        </p:nvSpPr>
        <p:spPr>
          <a:xfrm>
            <a:off x="-38746" y="4223695"/>
            <a:ext cx="3413223" cy="480131"/>
          </a:xfrm>
          <a:prstGeom prst="rect">
            <a:avLst/>
          </a:prstGeom>
          <a:noFill/>
        </p:spPr>
        <p:txBody>
          <a:bodyPr wrap="square" rtlCol="0">
            <a:spAutoFit/>
          </a:bodyPr>
          <a:lstStyle/>
          <a:p>
            <a:pPr>
              <a:lnSpc>
                <a:spcPct val="90000"/>
              </a:lnSpc>
              <a:buClr>
                <a:schemeClr val="tx1"/>
              </a:buClr>
              <a:buFontTx/>
              <a:buNone/>
            </a:pPr>
            <a:r>
              <a:rPr lang="en-US" sz="900" b="1" dirty="0" smtClean="0">
                <a:solidFill>
                  <a:schemeClr val="bg1"/>
                </a:solidFill>
              </a:rPr>
              <a:t>80% Luxury, Upper Upscale, Upscale Class</a:t>
            </a:r>
          </a:p>
          <a:p>
            <a:pPr>
              <a:lnSpc>
                <a:spcPct val="90000"/>
              </a:lnSpc>
              <a:buClr>
                <a:schemeClr val="tx1"/>
              </a:buClr>
              <a:buFontTx/>
              <a:buNone/>
            </a:pPr>
            <a:r>
              <a:rPr lang="en-US" sz="900" b="1" dirty="0" smtClean="0">
                <a:solidFill>
                  <a:schemeClr val="bg1"/>
                </a:solidFill>
              </a:rPr>
              <a:t>20% Upper Midscale, Midscale, Economy Class</a:t>
            </a:r>
            <a:endParaRPr lang="en-US" sz="900" b="1" dirty="0">
              <a:solidFill>
                <a:schemeClr val="bg1"/>
              </a:solidFill>
            </a:endParaRPr>
          </a:p>
          <a:p>
            <a:endParaRPr lang="en-US" sz="900" dirty="0">
              <a:solidFill>
                <a:schemeClr val="bg1"/>
              </a:solidFill>
            </a:endParaRPr>
          </a:p>
        </p:txBody>
      </p:sp>
      <p:sp>
        <p:nvSpPr>
          <p:cNvPr id="12" name="Right Arrow 11"/>
          <p:cNvSpPr/>
          <p:nvPr/>
        </p:nvSpPr>
        <p:spPr>
          <a:xfrm>
            <a:off x="826277" y="3652101"/>
            <a:ext cx="1201119" cy="56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2499" y="3763061"/>
            <a:ext cx="1244897" cy="338554"/>
          </a:xfrm>
          <a:prstGeom prst="rect">
            <a:avLst/>
          </a:prstGeom>
          <a:noFill/>
        </p:spPr>
        <p:txBody>
          <a:bodyPr wrap="square" rtlCol="0">
            <a:spAutoFit/>
          </a:bodyPr>
          <a:lstStyle/>
          <a:p>
            <a:r>
              <a:rPr lang="en-GB" sz="1600" b="1" dirty="0" smtClean="0">
                <a:solidFill>
                  <a:schemeClr val="bg1"/>
                </a:solidFill>
              </a:rPr>
              <a:t>Caribbean</a:t>
            </a:r>
            <a:endParaRPr lang="en-GB" sz="1600" b="1" dirty="0">
              <a:solidFill>
                <a:schemeClr val="bg1"/>
              </a:solidFill>
            </a:endParaRPr>
          </a:p>
        </p:txBody>
      </p:sp>
    </p:spTree>
    <p:extLst>
      <p:ext uri="{BB962C8B-B14F-4D97-AF65-F5344CB8AC3E}">
        <p14:creationId xmlns:p14="http://schemas.microsoft.com/office/powerpoint/2010/main" val="2481547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11" grpId="0"/>
      <p:bldP spid="12"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RevPAR % Change, </a:t>
            </a:r>
            <a:r>
              <a:rPr lang="en-GB" dirty="0" smtClean="0"/>
              <a:t>August 2016 YTD</a:t>
            </a:r>
            <a:endParaRPr lang="en-GB" dirty="0"/>
          </a:p>
        </p:txBody>
      </p:sp>
      <p:sp>
        <p:nvSpPr>
          <p:cNvPr id="4" name="TextBox 3"/>
          <p:cNvSpPr txBox="1"/>
          <p:nvPr/>
        </p:nvSpPr>
        <p:spPr>
          <a:xfrm>
            <a:off x="1687284" y="2786737"/>
            <a:ext cx="1598175"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North America</a:t>
            </a:r>
          </a:p>
        </p:txBody>
      </p:sp>
      <p:sp>
        <p:nvSpPr>
          <p:cNvPr id="6" name="TextBox 5"/>
          <p:cNvSpPr txBox="1"/>
          <p:nvPr/>
        </p:nvSpPr>
        <p:spPr>
          <a:xfrm>
            <a:off x="1857077" y="3795209"/>
            <a:ext cx="1715463"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Central America</a:t>
            </a:r>
          </a:p>
        </p:txBody>
      </p:sp>
      <p:sp>
        <p:nvSpPr>
          <p:cNvPr id="7" name="TextBox 6"/>
          <p:cNvSpPr txBox="1"/>
          <p:nvPr/>
        </p:nvSpPr>
        <p:spPr>
          <a:xfrm>
            <a:off x="2802826" y="4616609"/>
            <a:ext cx="1460830"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South America</a:t>
            </a:r>
          </a:p>
        </p:txBody>
      </p:sp>
      <p:sp>
        <p:nvSpPr>
          <p:cNvPr id="8" name="TextBox 7"/>
          <p:cNvSpPr txBox="1"/>
          <p:nvPr/>
        </p:nvSpPr>
        <p:spPr>
          <a:xfrm>
            <a:off x="4699204" y="4785886"/>
            <a:ext cx="162716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Southern </a:t>
            </a:r>
            <a:r>
              <a:rPr lang="en-GB" sz="1600" b="1" dirty="0" smtClean="0">
                <a:solidFill>
                  <a:schemeClr val="bg1"/>
                </a:solidFill>
                <a:latin typeface="Calibri" panose="020F0502020204030204" pitchFamily="34" charset="0"/>
              </a:rPr>
              <a:t>Africa</a:t>
            </a:r>
            <a:endParaRPr lang="en-GB" sz="1600" b="1" dirty="0">
              <a:solidFill>
                <a:schemeClr val="bg1"/>
              </a:solidFill>
              <a:latin typeface="Calibri" panose="020F0502020204030204" pitchFamily="34" charset="0"/>
            </a:endParaRPr>
          </a:p>
        </p:txBody>
      </p:sp>
      <p:sp>
        <p:nvSpPr>
          <p:cNvPr id="9" name="TextBox 8"/>
          <p:cNvSpPr txBox="1"/>
          <p:nvPr/>
        </p:nvSpPr>
        <p:spPr>
          <a:xfrm>
            <a:off x="3781655" y="3746658"/>
            <a:ext cx="1714180"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Northern </a:t>
            </a:r>
            <a:r>
              <a:rPr lang="en-GB" sz="1600" b="1" dirty="0" smtClean="0">
                <a:solidFill>
                  <a:schemeClr val="bg1"/>
                </a:solidFill>
                <a:latin typeface="Calibri" panose="020F0502020204030204" pitchFamily="34" charset="0"/>
              </a:rPr>
              <a:t>Africa</a:t>
            </a:r>
            <a:endParaRPr lang="en-GB" sz="1600" b="1" dirty="0">
              <a:solidFill>
                <a:schemeClr val="bg1"/>
              </a:solidFill>
              <a:latin typeface="Calibri" panose="020F0502020204030204" pitchFamily="34" charset="0"/>
            </a:endParaRPr>
          </a:p>
        </p:txBody>
      </p:sp>
      <p:sp>
        <p:nvSpPr>
          <p:cNvPr id="10" name="TextBox 9"/>
          <p:cNvSpPr txBox="1"/>
          <p:nvPr/>
        </p:nvSpPr>
        <p:spPr>
          <a:xfrm>
            <a:off x="4591743" y="2617460"/>
            <a:ext cx="1448431" cy="338554"/>
          </a:xfrm>
          <a:prstGeom prst="rect">
            <a:avLst/>
          </a:prstGeom>
          <a:noFill/>
        </p:spPr>
        <p:txBody>
          <a:bodyPr wrap="square" rtlCol="0">
            <a:spAutoFit/>
          </a:bodyPr>
          <a:lstStyle/>
          <a:p>
            <a:r>
              <a:rPr lang="en-GB" sz="1600" b="1" dirty="0" smtClean="0">
                <a:solidFill>
                  <a:schemeClr val="bg1"/>
                </a:solidFill>
                <a:latin typeface="Calibri" panose="020F0502020204030204" pitchFamily="34" charset="0"/>
              </a:rPr>
              <a:t>Europe</a:t>
            </a:r>
            <a:endParaRPr lang="en-GB" sz="1600" b="1" dirty="0">
              <a:solidFill>
                <a:schemeClr val="bg1"/>
              </a:solidFill>
              <a:latin typeface="Calibri" panose="020F0502020204030204" pitchFamily="34" charset="0"/>
            </a:endParaRPr>
          </a:p>
        </p:txBody>
      </p:sp>
      <p:sp>
        <p:nvSpPr>
          <p:cNvPr id="11" name="TextBox 10"/>
          <p:cNvSpPr txBox="1"/>
          <p:nvPr/>
        </p:nvSpPr>
        <p:spPr>
          <a:xfrm>
            <a:off x="5180970" y="3353942"/>
            <a:ext cx="1448431"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Middle East</a:t>
            </a:r>
          </a:p>
        </p:txBody>
      </p:sp>
      <p:sp>
        <p:nvSpPr>
          <p:cNvPr id="12" name="TextBox 11"/>
          <p:cNvSpPr txBox="1"/>
          <p:nvPr/>
        </p:nvSpPr>
        <p:spPr>
          <a:xfrm>
            <a:off x="6741950" y="3321247"/>
            <a:ext cx="1083613"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rPr>
              <a:t>Asia</a:t>
            </a:r>
          </a:p>
        </p:txBody>
      </p:sp>
      <p:sp>
        <p:nvSpPr>
          <p:cNvPr id="15" name="TextBox 14"/>
          <p:cNvSpPr txBox="1"/>
          <p:nvPr/>
        </p:nvSpPr>
        <p:spPr>
          <a:xfrm>
            <a:off x="1588933" y="2989384"/>
            <a:ext cx="1843941"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+2.7% (+3.0%)</a:t>
            </a:r>
            <a:endParaRPr lang="en-GB" b="1" dirty="0">
              <a:solidFill>
                <a:schemeClr val="bg1"/>
              </a:solidFill>
              <a:latin typeface="Calibri" panose="020F0502020204030204" pitchFamily="34" charset="0"/>
            </a:endParaRPr>
          </a:p>
        </p:txBody>
      </p:sp>
      <p:sp>
        <p:nvSpPr>
          <p:cNvPr id="16" name="TextBox 15"/>
          <p:cNvSpPr txBox="1"/>
          <p:nvPr/>
        </p:nvSpPr>
        <p:spPr>
          <a:xfrm>
            <a:off x="1752600" y="4002350"/>
            <a:ext cx="1819940"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+2.3% (+3.0%)</a:t>
            </a:r>
            <a:endParaRPr lang="en-GB" b="1" dirty="0">
              <a:solidFill>
                <a:schemeClr val="bg1"/>
              </a:solidFill>
              <a:latin typeface="Calibri" panose="020F0502020204030204" pitchFamily="34" charset="0"/>
            </a:endParaRPr>
          </a:p>
        </p:txBody>
      </p:sp>
      <p:sp>
        <p:nvSpPr>
          <p:cNvPr id="17" name="TextBox 16"/>
          <p:cNvSpPr txBox="1"/>
          <p:nvPr/>
        </p:nvSpPr>
        <p:spPr>
          <a:xfrm>
            <a:off x="2699753" y="4820901"/>
            <a:ext cx="1718503"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-7.4% (+10%)</a:t>
            </a:r>
            <a:endParaRPr lang="en-GB" b="1" dirty="0">
              <a:solidFill>
                <a:schemeClr val="bg1"/>
              </a:solidFill>
              <a:latin typeface="Calibri" panose="020F0502020204030204" pitchFamily="34" charset="0"/>
            </a:endParaRPr>
          </a:p>
        </p:txBody>
      </p:sp>
      <p:sp>
        <p:nvSpPr>
          <p:cNvPr id="18" name="TextBox 17"/>
          <p:cNvSpPr txBox="1"/>
          <p:nvPr/>
        </p:nvSpPr>
        <p:spPr>
          <a:xfrm>
            <a:off x="4486810" y="2813659"/>
            <a:ext cx="1839562"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-2.2% (+2.1%)</a:t>
            </a:r>
            <a:endParaRPr lang="en-GB" b="1" dirty="0">
              <a:solidFill>
                <a:schemeClr val="bg1"/>
              </a:solidFill>
              <a:latin typeface="Calibri" panose="020F0502020204030204" pitchFamily="34" charset="0"/>
            </a:endParaRPr>
          </a:p>
        </p:txBody>
      </p:sp>
      <p:sp>
        <p:nvSpPr>
          <p:cNvPr id="19" name="TextBox 18"/>
          <p:cNvSpPr txBox="1"/>
          <p:nvPr/>
        </p:nvSpPr>
        <p:spPr>
          <a:xfrm>
            <a:off x="3712315" y="3944865"/>
            <a:ext cx="1694275"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-8.5% (-1.0%)</a:t>
            </a:r>
            <a:endParaRPr lang="en-GB" b="1" dirty="0">
              <a:solidFill>
                <a:schemeClr val="bg1"/>
              </a:solidFill>
              <a:latin typeface="Calibri" panose="020F0502020204030204" pitchFamily="34" charset="0"/>
            </a:endParaRPr>
          </a:p>
        </p:txBody>
      </p:sp>
      <p:sp>
        <p:nvSpPr>
          <p:cNvPr id="20" name="TextBox 19"/>
          <p:cNvSpPr txBox="1"/>
          <p:nvPr/>
        </p:nvSpPr>
        <p:spPr>
          <a:xfrm>
            <a:off x="4594633" y="4973872"/>
            <a:ext cx="1731739"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-5.7% (+6.9%)</a:t>
            </a:r>
            <a:endParaRPr lang="en-GB" b="1" dirty="0">
              <a:solidFill>
                <a:schemeClr val="bg1"/>
              </a:solidFill>
              <a:latin typeface="Calibri" panose="020F0502020204030204" pitchFamily="34" charset="0"/>
            </a:endParaRPr>
          </a:p>
        </p:txBody>
      </p:sp>
      <p:sp>
        <p:nvSpPr>
          <p:cNvPr id="21" name="TextBox 20"/>
          <p:cNvSpPr txBox="1"/>
          <p:nvPr/>
        </p:nvSpPr>
        <p:spPr>
          <a:xfrm>
            <a:off x="5124197" y="3554942"/>
            <a:ext cx="1940956"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-8.3% (-9.6%)</a:t>
            </a:r>
            <a:endParaRPr lang="en-GB" b="1" dirty="0">
              <a:solidFill>
                <a:schemeClr val="bg1"/>
              </a:solidFill>
              <a:latin typeface="Calibri" panose="020F0502020204030204" pitchFamily="34" charset="0"/>
            </a:endParaRPr>
          </a:p>
        </p:txBody>
      </p:sp>
      <p:sp>
        <p:nvSpPr>
          <p:cNvPr id="22" name="TextBox 21"/>
          <p:cNvSpPr txBox="1"/>
          <p:nvPr/>
        </p:nvSpPr>
        <p:spPr>
          <a:xfrm>
            <a:off x="6629401" y="3523219"/>
            <a:ext cx="1517796"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-2.0% (+0.4%)</a:t>
            </a:r>
            <a:endParaRPr lang="en-GB" b="1" dirty="0">
              <a:solidFill>
                <a:schemeClr val="bg1"/>
              </a:solidFill>
              <a:latin typeface="Calibri" panose="020F0502020204030204" pitchFamily="34" charset="0"/>
            </a:endParaRPr>
          </a:p>
        </p:txBody>
      </p:sp>
      <p:sp>
        <p:nvSpPr>
          <p:cNvPr id="25" name="TextBox 24"/>
          <p:cNvSpPr txBox="1"/>
          <p:nvPr/>
        </p:nvSpPr>
        <p:spPr>
          <a:xfrm>
            <a:off x="354072" y="6170281"/>
            <a:ext cx="2270826" cy="523220"/>
          </a:xfrm>
          <a:prstGeom prst="rect">
            <a:avLst/>
          </a:prstGeom>
          <a:noFill/>
        </p:spPr>
        <p:txBody>
          <a:bodyPr wrap="square" rtlCol="0">
            <a:spAutoFit/>
          </a:bodyPr>
          <a:lstStyle/>
          <a:p>
            <a:r>
              <a:rPr lang="en-GB" sz="1400" dirty="0" smtClean="0">
                <a:solidFill>
                  <a:schemeClr val="bg1"/>
                </a:solidFill>
              </a:rPr>
              <a:t>USD, Europe in EUR</a:t>
            </a:r>
            <a:r>
              <a:rPr lang="en-GB" sz="1400" dirty="0">
                <a:solidFill>
                  <a:schemeClr val="bg1"/>
                </a:solidFill>
              </a:rPr>
              <a:t>, </a:t>
            </a:r>
            <a:r>
              <a:rPr lang="en-GB" sz="1400" dirty="0" smtClean="0">
                <a:solidFill>
                  <a:schemeClr val="bg1"/>
                </a:solidFill>
              </a:rPr>
              <a:t>(Constant Currency)</a:t>
            </a:r>
            <a:endParaRPr lang="en-GB" sz="1400" dirty="0">
              <a:solidFill>
                <a:schemeClr val="bg1"/>
              </a:solidFill>
            </a:endParaRPr>
          </a:p>
        </p:txBody>
      </p:sp>
      <p:sp>
        <p:nvSpPr>
          <p:cNvPr id="23" name="TextBox 22"/>
          <p:cNvSpPr txBox="1"/>
          <p:nvPr/>
        </p:nvSpPr>
        <p:spPr>
          <a:xfrm>
            <a:off x="6796042" y="4945225"/>
            <a:ext cx="1624944" cy="584775"/>
          </a:xfrm>
          <a:prstGeom prst="rect">
            <a:avLst/>
          </a:prstGeom>
          <a:noFill/>
        </p:spPr>
        <p:txBody>
          <a:bodyPr wrap="square" rtlCol="0">
            <a:spAutoFit/>
          </a:bodyPr>
          <a:lstStyle/>
          <a:p>
            <a:pPr algn="ctr"/>
            <a:r>
              <a:rPr lang="en-GB" sz="1600" b="1" dirty="0" smtClean="0">
                <a:solidFill>
                  <a:schemeClr val="bg1"/>
                </a:solidFill>
                <a:latin typeface="Calibri" panose="020F0502020204030204" pitchFamily="34" charset="0"/>
              </a:rPr>
              <a:t>Australia &amp; Oceania</a:t>
            </a:r>
            <a:endParaRPr lang="en-GB" sz="1600" b="1" dirty="0">
              <a:solidFill>
                <a:schemeClr val="bg1"/>
              </a:solidFill>
              <a:latin typeface="Calibri" panose="020F0502020204030204" pitchFamily="34" charset="0"/>
            </a:endParaRPr>
          </a:p>
        </p:txBody>
      </p:sp>
      <p:sp>
        <p:nvSpPr>
          <p:cNvPr id="24" name="TextBox 23"/>
          <p:cNvSpPr txBox="1"/>
          <p:nvPr/>
        </p:nvSpPr>
        <p:spPr>
          <a:xfrm>
            <a:off x="7065153" y="5368867"/>
            <a:ext cx="2164088"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+0.9% (+3.8%)</a:t>
            </a:r>
            <a:endParaRPr lang="en-GB" b="1" dirty="0">
              <a:solidFill>
                <a:schemeClr val="bg1"/>
              </a:solidFill>
              <a:latin typeface="Calibri" panose="020F0502020204030204" pitchFamily="34" charset="0"/>
            </a:endParaRPr>
          </a:p>
        </p:txBody>
      </p:sp>
      <p:sp useBgFill="1">
        <p:nvSpPr>
          <p:cNvPr id="26" name="TextBox 25"/>
          <p:cNvSpPr txBox="1"/>
          <p:nvPr/>
        </p:nvSpPr>
        <p:spPr>
          <a:xfrm>
            <a:off x="6755658" y="148855"/>
            <a:ext cx="2347608" cy="1095154"/>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667804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Global Picture</a:t>
            </a:r>
            <a:endParaRPr lang="en-GB" sz="2800" dirty="0"/>
          </a:p>
        </p:txBody>
      </p:sp>
      <p:sp>
        <p:nvSpPr>
          <p:cNvPr id="3" name="Text Placeholder 2"/>
          <p:cNvSpPr>
            <a:spLocks noGrp="1"/>
          </p:cNvSpPr>
          <p:nvPr>
            <p:ph type="body" sz="quarter" idx="13"/>
          </p:nvPr>
        </p:nvSpPr>
        <p:spPr/>
        <p:txBody>
          <a:bodyPr/>
          <a:lstStyle/>
          <a:p>
            <a:r>
              <a:rPr lang="en-GB" sz="2400" dirty="0" smtClean="0"/>
              <a:t>Pipeline % increase # of rooms, July 2016 Report</a:t>
            </a:r>
            <a:endParaRPr lang="en-GB" sz="2400" dirty="0"/>
          </a:p>
        </p:txBody>
      </p:sp>
      <p:grpSp>
        <p:nvGrpSpPr>
          <p:cNvPr id="8" name="Group 7"/>
          <p:cNvGrpSpPr/>
          <p:nvPr/>
        </p:nvGrpSpPr>
        <p:grpSpPr>
          <a:xfrm>
            <a:off x="4563890" y="1768365"/>
            <a:ext cx="1028836" cy="960000"/>
            <a:chOff x="6073008" y="1359479"/>
            <a:chExt cx="872997" cy="872997"/>
          </a:xfrm>
        </p:grpSpPr>
        <p:sp>
          <p:nvSpPr>
            <p:cNvPr id="69" name="Oval 68"/>
            <p:cNvSpPr/>
            <p:nvPr/>
          </p:nvSpPr>
          <p:spPr>
            <a:xfrm>
              <a:off x="6126249" y="1412720"/>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prstClr val="white"/>
                  </a:solidFill>
                </a:rPr>
                <a:t>3</a:t>
              </a:r>
              <a:r>
                <a:rPr lang="en-GB" b="1" dirty="0" smtClean="0">
                  <a:solidFill>
                    <a:prstClr val="white"/>
                  </a:solidFill>
                </a:rPr>
                <a:t>%</a:t>
              </a:r>
              <a:endParaRPr lang="en-GB" b="1" dirty="0">
                <a:solidFill>
                  <a:prstClr val="white"/>
                </a:solidFill>
              </a:endParaRPr>
            </a:p>
          </p:txBody>
        </p:sp>
        <p:sp>
          <p:nvSpPr>
            <p:cNvPr id="10" name="Oval 9"/>
            <p:cNvSpPr/>
            <p:nvPr/>
          </p:nvSpPr>
          <p:spPr>
            <a:xfrm>
              <a:off x="6073008" y="1359479"/>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prstClr val="white"/>
                </a:solidFill>
                <a:latin typeface="Arial Narrow" pitchFamily="34" charset="0"/>
              </a:endParaRPr>
            </a:p>
          </p:txBody>
        </p:sp>
      </p:grpSp>
      <p:grpSp>
        <p:nvGrpSpPr>
          <p:cNvPr id="7" name="Group 6"/>
          <p:cNvGrpSpPr/>
          <p:nvPr/>
        </p:nvGrpSpPr>
        <p:grpSpPr>
          <a:xfrm>
            <a:off x="5078310" y="2923665"/>
            <a:ext cx="1056676" cy="975254"/>
            <a:chOff x="5025031" y="2799679"/>
            <a:chExt cx="872997" cy="872997"/>
          </a:xfrm>
        </p:grpSpPr>
        <p:sp>
          <p:nvSpPr>
            <p:cNvPr id="84" name="Oval 83"/>
            <p:cNvSpPr/>
            <p:nvPr/>
          </p:nvSpPr>
          <p:spPr>
            <a:xfrm>
              <a:off x="5078272" y="2852920"/>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prstClr val="white"/>
                  </a:solidFill>
                </a:rPr>
                <a:t>52%</a:t>
              </a:r>
              <a:endParaRPr lang="en-GB" b="1" dirty="0">
                <a:solidFill>
                  <a:prstClr val="white"/>
                </a:solidFill>
              </a:endParaRPr>
            </a:p>
          </p:txBody>
        </p:sp>
        <p:sp>
          <p:nvSpPr>
            <p:cNvPr id="11" name="Oval 10"/>
            <p:cNvSpPr/>
            <p:nvPr/>
          </p:nvSpPr>
          <p:spPr>
            <a:xfrm>
              <a:off x="5025031" y="2799679"/>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prstClr val="white"/>
                </a:solidFill>
                <a:latin typeface="Arial Narrow" pitchFamily="34" charset="0"/>
              </a:endParaRPr>
            </a:p>
          </p:txBody>
        </p:sp>
      </p:grpSp>
      <p:grpSp>
        <p:nvGrpSpPr>
          <p:cNvPr id="9" name="Group 8"/>
          <p:cNvGrpSpPr/>
          <p:nvPr/>
        </p:nvGrpSpPr>
        <p:grpSpPr>
          <a:xfrm>
            <a:off x="6954144" y="2553439"/>
            <a:ext cx="1038662" cy="960000"/>
            <a:chOff x="6996919" y="3573155"/>
            <a:chExt cx="872997" cy="872997"/>
          </a:xfrm>
        </p:grpSpPr>
        <p:sp>
          <p:nvSpPr>
            <p:cNvPr id="72" name="Oval 71"/>
            <p:cNvSpPr/>
            <p:nvPr/>
          </p:nvSpPr>
          <p:spPr>
            <a:xfrm>
              <a:off x="7050160" y="3626396"/>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prstClr val="white"/>
                  </a:solidFill>
                </a:rPr>
                <a:t>14%</a:t>
              </a:r>
              <a:endParaRPr lang="en-GB" b="1" dirty="0">
                <a:solidFill>
                  <a:prstClr val="white"/>
                </a:solidFill>
              </a:endParaRPr>
            </a:p>
          </p:txBody>
        </p:sp>
        <p:sp>
          <p:nvSpPr>
            <p:cNvPr id="12" name="Oval 11"/>
            <p:cNvSpPr/>
            <p:nvPr/>
          </p:nvSpPr>
          <p:spPr>
            <a:xfrm>
              <a:off x="6996919" y="3573155"/>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prstClr val="white"/>
                </a:solidFill>
                <a:latin typeface="Arial Narrow" pitchFamily="34" charset="0"/>
              </a:endParaRPr>
            </a:p>
          </p:txBody>
        </p:sp>
      </p:grpSp>
      <p:grpSp>
        <p:nvGrpSpPr>
          <p:cNvPr id="6" name="Group 5"/>
          <p:cNvGrpSpPr/>
          <p:nvPr/>
        </p:nvGrpSpPr>
        <p:grpSpPr>
          <a:xfrm>
            <a:off x="3977169" y="3769452"/>
            <a:ext cx="1033988" cy="960000"/>
            <a:chOff x="3654639" y="3885440"/>
            <a:chExt cx="872997" cy="872997"/>
          </a:xfrm>
        </p:grpSpPr>
        <p:sp>
          <p:nvSpPr>
            <p:cNvPr id="75" name="Oval 74"/>
            <p:cNvSpPr/>
            <p:nvPr/>
          </p:nvSpPr>
          <p:spPr>
            <a:xfrm>
              <a:off x="3707880" y="3938681"/>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prstClr val="white"/>
                  </a:solidFill>
                </a:rPr>
                <a:t>11%</a:t>
              </a:r>
              <a:endParaRPr lang="en-GB" b="1" dirty="0">
                <a:solidFill>
                  <a:prstClr val="white"/>
                </a:solidFill>
              </a:endParaRPr>
            </a:p>
          </p:txBody>
        </p:sp>
        <p:sp>
          <p:nvSpPr>
            <p:cNvPr id="13" name="Oval 12"/>
            <p:cNvSpPr/>
            <p:nvPr/>
          </p:nvSpPr>
          <p:spPr>
            <a:xfrm>
              <a:off x="3654639" y="3885440"/>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prstClr val="white"/>
                </a:solidFill>
                <a:latin typeface="Arial Narrow" pitchFamily="34" charset="0"/>
              </a:endParaRPr>
            </a:p>
          </p:txBody>
        </p:sp>
      </p:grpSp>
      <p:grpSp>
        <p:nvGrpSpPr>
          <p:cNvPr id="5" name="Group 4"/>
          <p:cNvGrpSpPr/>
          <p:nvPr/>
        </p:nvGrpSpPr>
        <p:grpSpPr>
          <a:xfrm>
            <a:off x="1941241" y="4491988"/>
            <a:ext cx="1057139" cy="960000"/>
            <a:chOff x="1710369" y="4455909"/>
            <a:chExt cx="872997" cy="872997"/>
          </a:xfrm>
        </p:grpSpPr>
        <p:sp>
          <p:nvSpPr>
            <p:cNvPr id="78" name="Oval 77"/>
            <p:cNvSpPr/>
            <p:nvPr/>
          </p:nvSpPr>
          <p:spPr>
            <a:xfrm>
              <a:off x="1763610" y="4509150"/>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prstClr val="white"/>
                  </a:solidFill>
                  <a:latin typeface="+mj-lt"/>
                </a:rPr>
                <a:t>14%</a:t>
              </a:r>
              <a:endParaRPr lang="en-GB" b="1" dirty="0">
                <a:solidFill>
                  <a:prstClr val="white"/>
                </a:solidFill>
                <a:latin typeface="+mj-lt"/>
              </a:endParaRPr>
            </a:p>
          </p:txBody>
        </p:sp>
        <p:sp>
          <p:nvSpPr>
            <p:cNvPr id="14" name="Oval 13"/>
            <p:cNvSpPr/>
            <p:nvPr/>
          </p:nvSpPr>
          <p:spPr>
            <a:xfrm>
              <a:off x="1710369" y="4455909"/>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prstClr val="white"/>
                </a:solidFill>
                <a:latin typeface="Arial Narrow" pitchFamily="34" charset="0"/>
              </a:endParaRPr>
            </a:p>
          </p:txBody>
        </p:sp>
      </p:grpSp>
      <p:grpSp>
        <p:nvGrpSpPr>
          <p:cNvPr id="4" name="Group 3"/>
          <p:cNvGrpSpPr/>
          <p:nvPr/>
        </p:nvGrpSpPr>
        <p:grpSpPr>
          <a:xfrm>
            <a:off x="1758046" y="2442771"/>
            <a:ext cx="975469" cy="960000"/>
            <a:chOff x="846249" y="2871689"/>
            <a:chExt cx="872997" cy="872997"/>
          </a:xfrm>
        </p:grpSpPr>
        <p:sp>
          <p:nvSpPr>
            <p:cNvPr id="81" name="Oval 80"/>
            <p:cNvSpPr/>
            <p:nvPr/>
          </p:nvSpPr>
          <p:spPr>
            <a:xfrm>
              <a:off x="899490" y="2924930"/>
              <a:ext cx="766517" cy="766517"/>
            </a:xfrm>
            <a:prstGeom prst="ellipse">
              <a:avLst/>
            </a:prstGeom>
            <a:solidFill>
              <a:srgbClr val="0286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baseline="-25000" dirty="0">
                <a:solidFill>
                  <a:prstClr val="white"/>
                </a:solidFill>
              </a:endParaRPr>
            </a:p>
          </p:txBody>
        </p:sp>
        <p:sp>
          <p:nvSpPr>
            <p:cNvPr id="15" name="Oval 14"/>
            <p:cNvSpPr/>
            <p:nvPr/>
          </p:nvSpPr>
          <p:spPr>
            <a:xfrm>
              <a:off x="846249" y="2871689"/>
              <a:ext cx="872997" cy="872997"/>
            </a:xfrm>
            <a:prstGeom prst="ellipse">
              <a:avLst/>
            </a:prstGeom>
            <a:noFill/>
            <a:ln w="31750" cap="rnd">
              <a:solidFill>
                <a:srgbClr val="02867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baseline="-25000" dirty="0">
                <a:solidFill>
                  <a:prstClr val="white"/>
                </a:solidFill>
                <a:latin typeface="Arial Narrow" pitchFamily="34" charset="0"/>
              </a:endParaRPr>
            </a:p>
          </p:txBody>
        </p:sp>
      </p:grpSp>
      <p:sp>
        <p:nvSpPr>
          <p:cNvPr id="17" name="TextBox 16"/>
          <p:cNvSpPr txBox="1"/>
          <p:nvPr/>
        </p:nvSpPr>
        <p:spPr>
          <a:xfrm>
            <a:off x="1937401" y="2738998"/>
            <a:ext cx="736625" cy="369332"/>
          </a:xfrm>
          <a:prstGeom prst="rect">
            <a:avLst/>
          </a:prstGeom>
          <a:noFill/>
        </p:spPr>
        <p:txBody>
          <a:bodyPr wrap="square" rtlCol="0">
            <a:spAutoFit/>
          </a:bodyPr>
          <a:lstStyle/>
          <a:p>
            <a:r>
              <a:rPr lang="en-GB" b="1" dirty="0" smtClean="0">
                <a:solidFill>
                  <a:schemeClr val="bg1"/>
                </a:solidFill>
              </a:rPr>
              <a:t>10%</a:t>
            </a:r>
            <a:endParaRPr lang="en-US" b="1" dirty="0">
              <a:solidFill>
                <a:schemeClr val="bg1"/>
              </a:solidFill>
            </a:endParaRPr>
          </a:p>
        </p:txBody>
      </p:sp>
      <p:sp useBgFill="1">
        <p:nvSpPr>
          <p:cNvPr id="24" name="TextBox 23"/>
          <p:cNvSpPr txBox="1"/>
          <p:nvPr/>
        </p:nvSpPr>
        <p:spPr>
          <a:xfrm>
            <a:off x="6755658" y="148855"/>
            <a:ext cx="2347608" cy="1095154"/>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2300912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11065"/>
          </a:xfrm>
          <a:prstGeom prst="rect">
            <a:avLst/>
          </a:prstGeom>
        </p:spPr>
      </p:pic>
      <p:sp>
        <p:nvSpPr>
          <p:cNvPr id="8" name="Text Box 5"/>
          <p:cNvSpPr txBox="1">
            <a:spLocks noChangeArrowheads="1"/>
          </p:cNvSpPr>
          <p:nvPr/>
        </p:nvSpPr>
        <p:spPr bwMode="auto">
          <a:xfrm>
            <a:off x="785026" y="735827"/>
            <a:ext cx="245412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Mexico</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marL="342900" indent="-342900" defTabSz="914400"/>
            <a:r>
              <a:rPr lang="en-GB" sz="1600" b="1" dirty="0" smtClean="0">
                <a:solidFill>
                  <a:srgbClr val="DADADA">
                    <a:lumMod val="10000"/>
                  </a:srgbClr>
                </a:solidFill>
                <a:cs typeface="Arial" pitchFamily="34" charset="0"/>
              </a:rPr>
              <a:t>5.1%      0.8%       </a:t>
            </a:r>
            <a:r>
              <a:rPr lang="en-GB" sz="1600" b="1" dirty="0" smtClean="0">
                <a:solidFill>
                  <a:srgbClr val="C00000"/>
                </a:solidFill>
                <a:cs typeface="Arial" pitchFamily="34" charset="0"/>
              </a:rPr>
              <a:t>-0.8%</a:t>
            </a:r>
            <a:endParaRPr lang="en-GB" sz="1600" b="1" dirty="0">
              <a:solidFill>
                <a:srgbClr val="C00000"/>
              </a:solidFill>
              <a:cs typeface="Arial" pitchFamily="34" charset="0"/>
            </a:endParaRPr>
          </a:p>
        </p:txBody>
      </p:sp>
      <p:sp>
        <p:nvSpPr>
          <p:cNvPr id="10" name="Text Box 5"/>
          <p:cNvSpPr txBox="1">
            <a:spLocks noChangeArrowheads="1"/>
          </p:cNvSpPr>
          <p:nvPr/>
        </p:nvSpPr>
        <p:spPr bwMode="auto">
          <a:xfrm>
            <a:off x="2282087" y="2161134"/>
            <a:ext cx="2537885"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Central America</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solidFill>
                  <a:srgbClr val="C00000"/>
                </a:solidFill>
                <a:cs typeface="Arial" pitchFamily="34" charset="0"/>
              </a:rPr>
              <a:t>-1.9%     </a:t>
            </a:r>
            <a:r>
              <a:rPr lang="en-GB" sz="1600" b="1" dirty="0" smtClean="0">
                <a:solidFill>
                  <a:schemeClr val="accent4">
                    <a:lumMod val="10000"/>
                  </a:schemeClr>
                </a:solidFill>
                <a:cs typeface="Arial" pitchFamily="34" charset="0"/>
              </a:rPr>
              <a:t>2.4%</a:t>
            </a:r>
            <a:r>
              <a:rPr lang="en-GB" sz="1600" b="1" dirty="0" smtClean="0">
                <a:solidFill>
                  <a:srgbClr val="C00000"/>
                </a:solidFill>
                <a:cs typeface="Arial" pitchFamily="34" charset="0"/>
              </a:rPr>
              <a:t>     </a:t>
            </a:r>
            <a:r>
              <a:rPr lang="en-GB" sz="1600" b="1" dirty="0" smtClean="0">
                <a:solidFill>
                  <a:srgbClr val="DADADA">
                    <a:lumMod val="10000"/>
                  </a:srgbClr>
                </a:solidFill>
                <a:cs typeface="Arial" pitchFamily="34" charset="0"/>
              </a:rPr>
              <a:t>3.7%</a:t>
            </a:r>
            <a:endParaRPr lang="en-GB" sz="1600" b="1" dirty="0">
              <a:solidFill>
                <a:srgbClr val="DADADA">
                  <a:lumMod val="10000"/>
                </a:srgbClr>
              </a:solidFill>
              <a:cs typeface="Arial" pitchFamily="34" charset="0"/>
            </a:endParaRPr>
          </a:p>
        </p:txBody>
      </p:sp>
      <p:sp>
        <p:nvSpPr>
          <p:cNvPr id="11" name="Text Box 5"/>
          <p:cNvSpPr txBox="1">
            <a:spLocks noChangeArrowheads="1"/>
          </p:cNvSpPr>
          <p:nvPr/>
        </p:nvSpPr>
        <p:spPr bwMode="auto">
          <a:xfrm>
            <a:off x="5558971" y="3323772"/>
            <a:ext cx="2531143"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South Americ</a:t>
            </a:r>
            <a:r>
              <a:rPr lang="en-GB" b="1" dirty="0">
                <a:solidFill>
                  <a:srgbClr val="000000"/>
                </a:solidFill>
                <a:cs typeface="Arial" pitchFamily="34" charset="0"/>
              </a:rPr>
              <a:t>a</a:t>
            </a:r>
          </a:p>
          <a:p>
            <a:pPr defTabSz="914400"/>
            <a:r>
              <a:rPr lang="en-GB" sz="1600" b="1" dirty="0" smtClean="0">
                <a:solidFill>
                  <a:srgbClr val="000000"/>
                </a:solidFill>
                <a:cs typeface="Arial" pitchFamily="34" charset="0"/>
              </a:rPr>
              <a:t>2014     2015      8/2016</a:t>
            </a:r>
          </a:p>
          <a:p>
            <a:pPr marL="342900" indent="-342900" defTabSz="914400"/>
            <a:r>
              <a:rPr lang="en-GB" sz="1600" b="1" dirty="0" smtClean="0">
                <a:solidFill>
                  <a:srgbClr val="C00000"/>
                </a:solidFill>
                <a:cs typeface="Arial" pitchFamily="34" charset="0"/>
              </a:rPr>
              <a:t>-2.2%      -4.9%    -5.0%</a:t>
            </a:r>
            <a:endParaRPr lang="en-GB" sz="1600" b="1" dirty="0">
              <a:solidFill>
                <a:srgbClr val="C00000"/>
              </a:solidFill>
              <a:cs typeface="Arial" pitchFamily="34" charset="0"/>
            </a:endParaRPr>
          </a:p>
        </p:txBody>
      </p:sp>
      <p:sp>
        <p:nvSpPr>
          <p:cNvPr id="5" name="TextBox 4"/>
          <p:cNvSpPr txBox="1"/>
          <p:nvPr/>
        </p:nvSpPr>
        <p:spPr>
          <a:xfrm>
            <a:off x="7749152" y="-1"/>
            <a:ext cx="1394848" cy="2440983"/>
          </a:xfrm>
          <a:prstGeom prst="rect">
            <a:avLst/>
          </a:prstGeom>
          <a:solidFill>
            <a:schemeClr val="bg1"/>
          </a:solidFill>
        </p:spPr>
        <p:txBody>
          <a:bodyPr wrap="square" rtlCol="0">
            <a:spAutoFit/>
          </a:bodyPr>
          <a:lstStyle/>
          <a:p>
            <a:endParaRPr lang="en-US" dirty="0"/>
          </a:p>
        </p:txBody>
      </p:sp>
      <p:sp>
        <p:nvSpPr>
          <p:cNvPr id="13" name="Text Box 5"/>
          <p:cNvSpPr txBox="1">
            <a:spLocks noChangeArrowheads="1"/>
          </p:cNvSpPr>
          <p:nvPr/>
        </p:nvSpPr>
        <p:spPr bwMode="auto">
          <a:xfrm>
            <a:off x="3551030" y="85239"/>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US</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cs typeface="Arial" pitchFamily="34" charset="0"/>
              </a:rPr>
              <a:t>3.4%     1</a:t>
            </a:r>
            <a:r>
              <a:rPr lang="en-GB" sz="1600" b="1" dirty="0" smtClean="0">
                <a:solidFill>
                  <a:schemeClr val="accent4">
                    <a:lumMod val="10000"/>
                  </a:schemeClr>
                </a:solidFill>
                <a:cs typeface="Arial" pitchFamily="34" charset="0"/>
              </a:rPr>
              <a:t>.6%</a:t>
            </a:r>
            <a:r>
              <a:rPr lang="en-GB" sz="1600" b="1" dirty="0" smtClean="0">
                <a:solidFill>
                  <a:srgbClr val="C00000"/>
                </a:solidFill>
                <a:cs typeface="Arial" pitchFamily="34" charset="0"/>
              </a:rPr>
              <a:t>     </a:t>
            </a:r>
            <a:r>
              <a:rPr lang="en-GB" sz="1600" b="1" dirty="0" smtClean="0">
                <a:solidFill>
                  <a:srgbClr val="FF0000"/>
                </a:solidFill>
                <a:cs typeface="Arial" pitchFamily="34" charset="0"/>
              </a:rPr>
              <a:t>-0.2%</a:t>
            </a:r>
            <a:endParaRPr lang="en-GB" sz="1600" b="1" dirty="0">
              <a:solidFill>
                <a:srgbClr val="FF0000"/>
              </a:solidFill>
              <a:cs typeface="Arial" pitchFamily="34" charset="0"/>
            </a:endParaRPr>
          </a:p>
        </p:txBody>
      </p:sp>
      <p:sp>
        <p:nvSpPr>
          <p:cNvPr id="15" name="Content Placeholder 2"/>
          <p:cNvSpPr txBox="1">
            <a:spLocks/>
          </p:cNvSpPr>
          <p:nvPr/>
        </p:nvSpPr>
        <p:spPr bwMode="auto">
          <a:xfrm>
            <a:off x="385450" y="5501577"/>
            <a:ext cx="8432800" cy="1066800"/>
          </a:xfrm>
          <a:prstGeom prst="rect">
            <a:avLst/>
          </a:prstGeom>
          <a:noFill/>
          <a:ln w="9525">
            <a:noFill/>
            <a:round/>
            <a:headEnd/>
            <a:tailEnd/>
          </a:ln>
        </p:spPr>
        <p:txBody>
          <a:bodyPr anchor="ctr"/>
          <a:lstStyle/>
          <a:p>
            <a:pPr marL="431800" indent="-323850" defTabSz="914400">
              <a:spcBef>
                <a:spcPct val="0"/>
              </a:spcBef>
              <a:buClr>
                <a:srgbClr val="FFFFFF"/>
              </a:buClr>
              <a:buSzPct val="45000"/>
            </a:pPr>
            <a:r>
              <a:rPr lang="en-GB" sz="1600" dirty="0" smtClean="0"/>
              <a:t>Occupancy % Change</a:t>
            </a:r>
          </a:p>
          <a:p>
            <a:pPr marL="431800" indent="-323850" defTabSz="914400">
              <a:spcBef>
                <a:spcPct val="0"/>
              </a:spcBef>
              <a:buClr>
                <a:srgbClr val="FFFFFF"/>
              </a:buClr>
              <a:buSzPct val="45000"/>
            </a:pPr>
            <a:r>
              <a:rPr lang="en-GB" sz="1600" dirty="0" smtClean="0"/>
              <a:t>Caribbean, US, Mexico, Central &amp; South America </a:t>
            </a:r>
          </a:p>
          <a:p>
            <a:pPr marL="431800" indent="-323850" defTabSz="914400">
              <a:spcBef>
                <a:spcPct val="0"/>
              </a:spcBef>
              <a:buClr>
                <a:srgbClr val="FFFFFF"/>
              </a:buClr>
              <a:buSzPct val="45000"/>
            </a:pPr>
            <a:r>
              <a:rPr lang="en-GB" sz="1600" dirty="0" smtClean="0"/>
              <a:t>Full Year 2014, 2015, YTD August 2016</a:t>
            </a:r>
            <a:endParaRPr lang="en-GB" sz="1600" dirty="0"/>
          </a:p>
        </p:txBody>
      </p:sp>
      <p:sp>
        <p:nvSpPr>
          <p:cNvPr id="16" name="Text Box 5"/>
          <p:cNvSpPr txBox="1">
            <a:spLocks noChangeArrowheads="1"/>
          </p:cNvSpPr>
          <p:nvPr/>
        </p:nvSpPr>
        <p:spPr bwMode="auto">
          <a:xfrm>
            <a:off x="4950085" y="1166714"/>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Caribbean</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cs typeface="Arial" pitchFamily="34" charset="0"/>
              </a:rPr>
              <a:t>2.3%     1</a:t>
            </a:r>
            <a:r>
              <a:rPr lang="en-GB" sz="1600" b="1" dirty="0" smtClean="0">
                <a:solidFill>
                  <a:schemeClr val="accent4">
                    <a:lumMod val="10000"/>
                  </a:schemeClr>
                </a:solidFill>
                <a:cs typeface="Arial" pitchFamily="34" charset="0"/>
              </a:rPr>
              <a:t>.3%</a:t>
            </a:r>
            <a:r>
              <a:rPr lang="en-GB" sz="1600" b="1" dirty="0" smtClean="0">
                <a:solidFill>
                  <a:srgbClr val="C00000"/>
                </a:solidFill>
                <a:cs typeface="Arial" pitchFamily="34" charset="0"/>
              </a:rPr>
              <a:t>     </a:t>
            </a:r>
            <a:r>
              <a:rPr lang="en-GB" sz="1600" b="1" dirty="0" smtClean="0">
                <a:solidFill>
                  <a:srgbClr val="FF0000"/>
                </a:solidFill>
                <a:cs typeface="Arial" pitchFamily="34" charset="0"/>
              </a:rPr>
              <a:t>-3.6%</a:t>
            </a:r>
            <a:endParaRPr lang="en-GB" sz="1600" b="1" dirty="0">
              <a:solidFill>
                <a:srgbClr val="FF0000"/>
              </a:solidFill>
              <a:cs typeface="Arial" pitchFamily="34" charset="0"/>
            </a:endParaRPr>
          </a:p>
        </p:txBody>
      </p:sp>
    </p:spTree>
    <p:extLst>
      <p:ext uri="{BB962C8B-B14F-4D97-AF65-F5344CB8AC3E}">
        <p14:creationId xmlns:p14="http://schemas.microsoft.com/office/powerpoint/2010/main" val="33823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81"/>
            <a:ext cx="9203701" cy="6847319"/>
          </a:xfrm>
          <a:prstGeom prst="rect">
            <a:avLst/>
          </a:prstGeom>
        </p:spPr>
      </p:pic>
      <p:sp>
        <p:nvSpPr>
          <p:cNvPr id="9" name="Content Placeholder 2"/>
          <p:cNvSpPr txBox="1">
            <a:spLocks/>
          </p:cNvSpPr>
          <p:nvPr/>
        </p:nvSpPr>
        <p:spPr bwMode="auto">
          <a:xfrm>
            <a:off x="660401" y="5612941"/>
            <a:ext cx="8636000" cy="1066800"/>
          </a:xfrm>
          <a:prstGeom prst="rect">
            <a:avLst/>
          </a:prstGeom>
          <a:noFill/>
          <a:ln w="9525">
            <a:noFill/>
            <a:round/>
            <a:headEnd/>
            <a:tailEnd/>
          </a:ln>
        </p:spPr>
        <p:txBody>
          <a:bodyPr anchor="ctr"/>
          <a:lstStyle/>
          <a:p>
            <a:pPr marL="431800" indent="-323850">
              <a:spcBef>
                <a:spcPct val="0"/>
              </a:spcBef>
              <a:buClr>
                <a:srgbClr val="FFFFFF"/>
              </a:buClr>
              <a:buSzPct val="45000"/>
            </a:pPr>
            <a:endParaRPr lang="en-GB" sz="1600" dirty="0" smtClean="0">
              <a:solidFill>
                <a:srgbClr val="3F3F3F"/>
              </a:solidFill>
            </a:endParaRPr>
          </a:p>
        </p:txBody>
      </p:sp>
      <p:sp>
        <p:nvSpPr>
          <p:cNvPr id="11" name="Content Placeholder 2"/>
          <p:cNvSpPr txBox="1">
            <a:spLocks/>
          </p:cNvSpPr>
          <p:nvPr/>
        </p:nvSpPr>
        <p:spPr bwMode="auto">
          <a:xfrm>
            <a:off x="385450" y="5501577"/>
            <a:ext cx="8432800" cy="1066800"/>
          </a:xfrm>
          <a:prstGeom prst="rect">
            <a:avLst/>
          </a:prstGeom>
          <a:noFill/>
          <a:ln w="9525">
            <a:noFill/>
            <a:round/>
            <a:headEnd/>
            <a:tailEnd/>
          </a:ln>
        </p:spPr>
        <p:txBody>
          <a:bodyPr anchor="ctr"/>
          <a:lstStyle/>
          <a:p>
            <a:pPr marL="431800" indent="-323850" defTabSz="914400">
              <a:spcBef>
                <a:spcPct val="0"/>
              </a:spcBef>
              <a:buClr>
                <a:srgbClr val="FFFFFF"/>
              </a:buClr>
              <a:buSzPct val="45000"/>
            </a:pPr>
            <a:r>
              <a:rPr lang="en-GB" sz="1600" dirty="0" smtClean="0"/>
              <a:t>ADR % Change</a:t>
            </a:r>
          </a:p>
          <a:p>
            <a:pPr marL="431800" indent="-323850" defTabSz="914400">
              <a:spcBef>
                <a:spcPct val="0"/>
              </a:spcBef>
              <a:buClr>
                <a:srgbClr val="FFFFFF"/>
              </a:buClr>
              <a:buSzPct val="45000"/>
            </a:pPr>
            <a:r>
              <a:rPr lang="en-GB" sz="1600" dirty="0" smtClean="0"/>
              <a:t>Caribbean, US, Mexico, Central &amp; South America </a:t>
            </a:r>
          </a:p>
          <a:p>
            <a:pPr marL="431800" indent="-323850" defTabSz="914400">
              <a:spcBef>
                <a:spcPct val="0"/>
              </a:spcBef>
              <a:buClr>
                <a:srgbClr val="FFFFFF"/>
              </a:buClr>
              <a:buSzPct val="45000"/>
            </a:pPr>
            <a:r>
              <a:rPr lang="en-GB" sz="1600" dirty="0" smtClean="0"/>
              <a:t>Full Year 2014, 2015, YTD August 2016</a:t>
            </a:r>
            <a:endParaRPr lang="en-GB" sz="1600" dirty="0"/>
          </a:p>
        </p:txBody>
      </p:sp>
      <p:sp>
        <p:nvSpPr>
          <p:cNvPr id="12" name="Text Box 5"/>
          <p:cNvSpPr txBox="1">
            <a:spLocks noChangeArrowheads="1"/>
          </p:cNvSpPr>
          <p:nvPr/>
        </p:nvSpPr>
        <p:spPr bwMode="auto">
          <a:xfrm>
            <a:off x="939466" y="935423"/>
            <a:ext cx="2501502"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a:r>
              <a:rPr lang="en-GB" b="1" dirty="0">
                <a:solidFill>
                  <a:srgbClr val="000000"/>
                </a:solidFill>
                <a:cs typeface="Arial" pitchFamily="34" charset="0"/>
              </a:rPr>
              <a:t>Mexico(₱)</a:t>
            </a:r>
          </a:p>
          <a:p>
            <a:pPr defTabSz="914400"/>
            <a:r>
              <a:rPr lang="en-GB" sz="1600" b="1" dirty="0" smtClean="0">
                <a:solidFill>
                  <a:srgbClr val="000000"/>
                </a:solidFill>
                <a:cs typeface="Arial" pitchFamily="34" charset="0"/>
              </a:rPr>
              <a:t>2014     2015      8/2016</a:t>
            </a:r>
          </a:p>
          <a:p>
            <a:pPr marL="342900" indent="-342900" defTabSz="914400"/>
            <a:r>
              <a:rPr lang="en-GB" sz="1600" b="1" dirty="0" smtClean="0">
                <a:solidFill>
                  <a:srgbClr val="DADADA">
                    <a:lumMod val="10000"/>
                  </a:srgbClr>
                </a:solidFill>
                <a:cs typeface="Arial" pitchFamily="34" charset="0"/>
              </a:rPr>
              <a:t>2.6%</a:t>
            </a:r>
            <a:r>
              <a:rPr lang="en-GB" sz="1600" b="1" dirty="0" smtClean="0">
                <a:solidFill>
                  <a:srgbClr val="C00000"/>
                </a:solidFill>
                <a:cs typeface="Arial" pitchFamily="34" charset="0"/>
              </a:rPr>
              <a:t>      </a:t>
            </a:r>
            <a:r>
              <a:rPr lang="en-GB" sz="1600" b="1" dirty="0" smtClean="0">
                <a:cs typeface="Arial" pitchFamily="34" charset="0"/>
              </a:rPr>
              <a:t>17.7%</a:t>
            </a:r>
            <a:r>
              <a:rPr lang="en-GB" sz="1600" b="1" dirty="0" smtClean="0">
                <a:solidFill>
                  <a:srgbClr val="C00000"/>
                </a:solidFill>
                <a:cs typeface="Arial" pitchFamily="34" charset="0"/>
              </a:rPr>
              <a:t>   </a:t>
            </a:r>
            <a:r>
              <a:rPr lang="en-GB" sz="1600" b="1" dirty="0" smtClean="0">
                <a:cs typeface="Arial" pitchFamily="34" charset="0"/>
              </a:rPr>
              <a:t>15.2%</a:t>
            </a:r>
            <a:endParaRPr lang="en-GB" sz="1600" b="1" dirty="0">
              <a:cs typeface="Arial" pitchFamily="34" charset="0"/>
            </a:endParaRPr>
          </a:p>
        </p:txBody>
      </p:sp>
      <p:sp>
        <p:nvSpPr>
          <p:cNvPr id="16" name="Text Box 5"/>
          <p:cNvSpPr txBox="1">
            <a:spLocks noChangeArrowheads="1"/>
          </p:cNvSpPr>
          <p:nvPr/>
        </p:nvSpPr>
        <p:spPr bwMode="auto">
          <a:xfrm>
            <a:off x="3551030" y="75266"/>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US</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cs typeface="Arial" pitchFamily="34" charset="0"/>
              </a:rPr>
              <a:t>4.6%     </a:t>
            </a:r>
            <a:r>
              <a:rPr lang="en-GB" sz="1600" b="1" dirty="0" smtClean="0">
                <a:solidFill>
                  <a:schemeClr val="accent4">
                    <a:lumMod val="10000"/>
                  </a:schemeClr>
                </a:solidFill>
                <a:cs typeface="Arial" pitchFamily="34" charset="0"/>
              </a:rPr>
              <a:t>4.5%</a:t>
            </a:r>
            <a:r>
              <a:rPr lang="en-GB" sz="1600" b="1" dirty="0" smtClean="0">
                <a:solidFill>
                  <a:srgbClr val="C00000"/>
                </a:solidFill>
                <a:cs typeface="Arial" pitchFamily="34" charset="0"/>
              </a:rPr>
              <a:t>      </a:t>
            </a:r>
            <a:r>
              <a:rPr lang="en-GB" sz="1600" b="1" dirty="0" smtClean="0">
                <a:solidFill>
                  <a:srgbClr val="DADADA">
                    <a:lumMod val="10000"/>
                  </a:srgbClr>
                </a:solidFill>
                <a:cs typeface="Arial" pitchFamily="34" charset="0"/>
              </a:rPr>
              <a:t>3.1%</a:t>
            </a:r>
            <a:endParaRPr lang="en-GB" sz="1600" b="1" dirty="0">
              <a:solidFill>
                <a:srgbClr val="DADADA">
                  <a:lumMod val="10000"/>
                </a:srgbClr>
              </a:solidFill>
              <a:cs typeface="Arial" pitchFamily="34" charset="0"/>
            </a:endParaRPr>
          </a:p>
        </p:txBody>
      </p:sp>
      <p:sp>
        <p:nvSpPr>
          <p:cNvPr id="17" name="TextBox 16"/>
          <p:cNvSpPr txBox="1"/>
          <p:nvPr/>
        </p:nvSpPr>
        <p:spPr>
          <a:xfrm>
            <a:off x="7811144" y="-1"/>
            <a:ext cx="1394848" cy="2440983"/>
          </a:xfrm>
          <a:prstGeom prst="rect">
            <a:avLst/>
          </a:prstGeom>
          <a:solidFill>
            <a:schemeClr val="bg1"/>
          </a:solidFill>
        </p:spPr>
        <p:txBody>
          <a:bodyPr wrap="square" rtlCol="0">
            <a:spAutoFit/>
          </a:bodyPr>
          <a:lstStyle/>
          <a:p>
            <a:endParaRPr lang="en-US" dirty="0"/>
          </a:p>
        </p:txBody>
      </p:sp>
      <p:sp>
        <p:nvSpPr>
          <p:cNvPr id="18" name="Text Box 5"/>
          <p:cNvSpPr txBox="1">
            <a:spLocks noChangeArrowheads="1"/>
          </p:cNvSpPr>
          <p:nvPr/>
        </p:nvSpPr>
        <p:spPr bwMode="auto">
          <a:xfrm>
            <a:off x="5144772" y="1159789"/>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Caribbean</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cs typeface="Arial" pitchFamily="34" charset="0"/>
              </a:rPr>
              <a:t>7.3%     </a:t>
            </a:r>
            <a:r>
              <a:rPr lang="en-GB" sz="1600" b="1" dirty="0" smtClean="0">
                <a:solidFill>
                  <a:schemeClr val="accent4">
                    <a:lumMod val="10000"/>
                  </a:schemeClr>
                </a:solidFill>
                <a:cs typeface="Arial" pitchFamily="34" charset="0"/>
              </a:rPr>
              <a:t>4.2%</a:t>
            </a:r>
            <a:r>
              <a:rPr lang="en-GB" sz="1600" b="1" dirty="0" smtClean="0">
                <a:solidFill>
                  <a:srgbClr val="C00000"/>
                </a:solidFill>
                <a:cs typeface="Arial" pitchFamily="34" charset="0"/>
              </a:rPr>
              <a:t>      </a:t>
            </a:r>
            <a:r>
              <a:rPr lang="en-GB" sz="1600" b="1" dirty="0" smtClean="0">
                <a:solidFill>
                  <a:srgbClr val="FF0000"/>
                </a:solidFill>
                <a:cs typeface="Arial" pitchFamily="34" charset="0"/>
              </a:rPr>
              <a:t>-3.4%</a:t>
            </a:r>
            <a:endParaRPr lang="en-GB" sz="1600" b="1" dirty="0">
              <a:solidFill>
                <a:srgbClr val="FF0000"/>
              </a:solidFill>
              <a:cs typeface="Arial" pitchFamily="34" charset="0"/>
            </a:endParaRPr>
          </a:p>
        </p:txBody>
      </p:sp>
      <p:sp>
        <p:nvSpPr>
          <p:cNvPr id="19" name="Text Box 5"/>
          <p:cNvSpPr txBox="1">
            <a:spLocks noChangeArrowheads="1"/>
          </p:cNvSpPr>
          <p:nvPr/>
        </p:nvSpPr>
        <p:spPr bwMode="auto">
          <a:xfrm>
            <a:off x="5583890" y="3094971"/>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South America</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solidFill>
                  <a:srgbClr val="FF0000"/>
                </a:solidFill>
                <a:cs typeface="Arial" pitchFamily="34" charset="0"/>
              </a:rPr>
              <a:t>-4.5%   -24.1%    -2.5%</a:t>
            </a:r>
            <a:endParaRPr lang="en-GB" sz="1600" b="1" dirty="0">
              <a:solidFill>
                <a:srgbClr val="FF0000"/>
              </a:solidFill>
              <a:cs typeface="Arial" pitchFamily="34" charset="0"/>
            </a:endParaRPr>
          </a:p>
        </p:txBody>
      </p:sp>
      <p:sp>
        <p:nvSpPr>
          <p:cNvPr id="20" name="Text Box 5"/>
          <p:cNvSpPr txBox="1">
            <a:spLocks noChangeArrowheads="1"/>
          </p:cNvSpPr>
          <p:nvPr/>
        </p:nvSpPr>
        <p:spPr bwMode="auto">
          <a:xfrm>
            <a:off x="2000585" y="1924854"/>
            <a:ext cx="2493310" cy="861774"/>
          </a:xfrm>
          <a:prstGeom prst="rect">
            <a:avLst/>
          </a:prstGeom>
          <a:solidFill>
            <a:srgbClr val="FFFFFF">
              <a:alpha val="59999"/>
            </a:srgbClr>
          </a:solidFill>
          <a:ln w="38100">
            <a:solidFill>
              <a:srgbClr val="B40000"/>
            </a:solidFill>
            <a:miter lim="800000"/>
            <a:headEnd/>
            <a:tailEnd/>
          </a:ln>
        </p:spPr>
        <p:txBody>
          <a:bodyPr wrap="square">
            <a:spAutoFit/>
          </a:bodyPr>
          <a:lstStyle/>
          <a:p>
            <a:pPr algn="ctr" defTabSz="914400"/>
            <a:r>
              <a:rPr lang="en-GB" b="1" dirty="0" smtClean="0">
                <a:solidFill>
                  <a:srgbClr val="000000"/>
                </a:solidFill>
                <a:cs typeface="Arial" pitchFamily="34" charset="0"/>
              </a:rPr>
              <a:t>Central America</a:t>
            </a:r>
            <a:endParaRPr lang="en-GB" b="1" dirty="0">
              <a:solidFill>
                <a:srgbClr val="000000"/>
              </a:solidFill>
              <a:cs typeface="Arial" pitchFamily="34" charset="0"/>
            </a:endParaRPr>
          </a:p>
          <a:p>
            <a:pPr defTabSz="914400"/>
            <a:r>
              <a:rPr lang="en-GB" sz="1600" b="1" dirty="0" smtClean="0">
                <a:solidFill>
                  <a:srgbClr val="000000"/>
                </a:solidFill>
                <a:cs typeface="Arial" pitchFamily="34" charset="0"/>
              </a:rPr>
              <a:t>2014     2015      8/2016</a:t>
            </a:r>
          </a:p>
          <a:p>
            <a:pPr defTabSz="914400"/>
            <a:r>
              <a:rPr lang="en-GB" sz="1600" b="1" dirty="0" smtClean="0">
                <a:cs typeface="Arial" pitchFamily="34" charset="0"/>
              </a:rPr>
              <a:t>0.7%     </a:t>
            </a:r>
            <a:r>
              <a:rPr lang="en-GB" sz="1600" b="1" dirty="0" smtClean="0">
                <a:solidFill>
                  <a:srgbClr val="FF0000"/>
                </a:solidFill>
                <a:cs typeface="Arial" pitchFamily="34" charset="0"/>
              </a:rPr>
              <a:t>-0.3%    -1.3%</a:t>
            </a:r>
            <a:endParaRPr lang="en-GB" sz="1600" b="1" dirty="0">
              <a:solidFill>
                <a:srgbClr val="FF0000"/>
              </a:solidFill>
              <a:cs typeface="Arial" pitchFamily="34" charset="0"/>
            </a:endParaRPr>
          </a:p>
        </p:txBody>
      </p:sp>
    </p:spTree>
    <p:extLst>
      <p:ext uri="{BB962C8B-B14F-4D97-AF65-F5344CB8AC3E}">
        <p14:creationId xmlns:p14="http://schemas.microsoft.com/office/powerpoint/2010/main" val="73551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 Glob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B06EC73294840A2843D06AA90AE27" ma:contentTypeVersion="1" ma:contentTypeDescription="Create a new document." ma:contentTypeScope="" ma:versionID="df3c82f8116d6e98847e256fd0c1af55">
  <xsd:schema xmlns:xsd="http://www.w3.org/2001/XMLSchema" xmlns:p="http://schemas.microsoft.com/office/2006/metadata/properties" xmlns:ns2="beb54c3a-fa97-4d41-9a92-1f2a9c2f8250" targetNamespace="http://schemas.microsoft.com/office/2006/metadata/properties" ma:root="true" ma:fieldsID="6e4c27ed6d886e3655a58eb65d85c2da" ns2:_="">
    <xsd:import namespace="beb54c3a-fa97-4d41-9a92-1f2a9c2f8250"/>
    <xsd:element name="properties">
      <xsd:complexType>
        <xsd:sequence>
          <xsd:element name="documentManagement">
            <xsd:complexType>
              <xsd:all>
                <xsd:element ref="ns2:Presenter" minOccurs="0"/>
              </xsd:all>
            </xsd:complexType>
          </xsd:element>
        </xsd:sequence>
      </xsd:complexType>
    </xsd:element>
  </xsd:schema>
  <xsd:schema xmlns:xsd="http://www.w3.org/2001/XMLSchema" xmlns:dms="http://schemas.microsoft.com/office/2006/documentManagement/types" targetNamespace="beb54c3a-fa97-4d41-9a92-1f2a9c2f8250" elementFormDefault="qualified">
    <xsd:import namespace="http://schemas.microsoft.com/office/2006/documentManagement/types"/>
    <xsd:element name="Presenter" ma:index="8" nillable="true" ma:displayName="Presenter" ma:list="UserInfo"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resenter xmlns="beb54c3a-fa97-4d41-9a92-1f2a9c2f8250">
      <UserInfo>
        <DisplayName>Jan Freitag</DisplayName>
        <AccountId>24</AccountId>
        <AccountType/>
      </UserInfo>
    </Presenter>
  </documentManagement>
</p:properties>
</file>

<file path=customXml/itemProps1.xml><?xml version="1.0" encoding="utf-8"?>
<ds:datastoreItem xmlns:ds="http://schemas.openxmlformats.org/officeDocument/2006/customXml" ds:itemID="{EC52EDA2-2C9D-458B-8A24-B0037AA1FB4A}">
  <ds:schemaRefs>
    <ds:schemaRef ds:uri="http://schemas.microsoft.com/sharepoint/v3/contenttype/forms"/>
  </ds:schemaRefs>
</ds:datastoreItem>
</file>

<file path=customXml/itemProps2.xml><?xml version="1.0" encoding="utf-8"?>
<ds:datastoreItem xmlns:ds="http://schemas.openxmlformats.org/officeDocument/2006/customXml" ds:itemID="{3F19FC12-35EE-415A-9022-A95112F86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54c3a-fa97-4d41-9a92-1f2a9c2f82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0E74A62-1F52-4A6C-A759-48576E467E36}">
  <ds:schemaRefs>
    <ds:schemaRef ds:uri="beb54c3a-fa97-4d41-9a92-1f2a9c2f8250"/>
    <ds:schemaRef ds:uri="http://www.w3.org/XML/1998/namespace"/>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74652</TotalTime>
  <Words>827</Words>
  <Application>Microsoft Office PowerPoint</Application>
  <PresentationFormat>On-screen Show (4:3)</PresentationFormat>
  <Paragraphs>284</Paragraphs>
  <Slides>24</Slides>
  <Notes>13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STR_2016</vt:lpstr>
      <vt:lpstr>Custom Design</vt:lpstr>
      <vt:lpstr>PowerPoint Presentation</vt:lpstr>
      <vt:lpstr>PowerPoint Presentation</vt:lpstr>
      <vt:lpstr>PowerPoint Presentation</vt:lpstr>
      <vt:lpstr>STR Coverage – Our Census Database</vt:lpstr>
      <vt:lpstr>STR Coverage – Our Sample</vt:lpstr>
      <vt:lpstr>RevPAR % Change, August 2016 YTD</vt:lpstr>
      <vt:lpstr>Global Picture</vt:lpstr>
      <vt:lpstr>PowerPoint Presentation</vt:lpstr>
      <vt:lpstr>PowerPoint Presentation</vt:lpstr>
      <vt:lpstr>Caribbean YTD August 2016</vt:lpstr>
      <vt:lpstr>Sustained development and softening demand </vt:lpstr>
      <vt:lpstr>PowerPoint Presentation</vt:lpstr>
      <vt:lpstr>…which is leading to a steep decline in RevPAR </vt:lpstr>
      <vt:lpstr>Resort Destination- Hawaii lead in occupancy </vt:lpstr>
      <vt:lpstr>Hawaii with highest Average daily Rate (ADR) </vt:lpstr>
      <vt:lpstr>RevPar % Change Mixed</vt:lpstr>
      <vt:lpstr> Select CHTA Countries Occ, ADR &amp; RevPAR, YTD Aug 2016 </vt:lpstr>
      <vt:lpstr>Select CHTA Countries Occ, ADR &amp; RevPAR % Change, August 2016 YTD</vt:lpstr>
      <vt:lpstr>PowerPoint Presentation</vt:lpstr>
      <vt:lpstr>PowerPoint Presentation</vt:lpstr>
      <vt:lpstr>United States  KPI Outlook (% Change vs. Prior Year)  </vt:lpstr>
      <vt:lpstr>Caribbean KPI Outlook (% Change vs. Prior Year) </vt:lpstr>
      <vt:lpstr>PowerPoint Presentation</vt:lpstr>
      <vt:lpstr>PowerPoint Presentation</vt:lpstr>
    </vt:vector>
  </TitlesOfParts>
  <Company>STR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plus US plus OKC / Tulsa</dc:title>
  <dc:creator>Jan Freitag</dc:creator>
  <cp:lastModifiedBy>Gabi Doria-Simpson</cp:lastModifiedBy>
  <cp:revision>2466</cp:revision>
  <cp:lastPrinted>2016-09-28T20:05:02Z</cp:lastPrinted>
  <dcterms:created xsi:type="dcterms:W3CDTF">2002-01-14T21:08:14Z</dcterms:created>
  <dcterms:modified xsi:type="dcterms:W3CDTF">2016-10-11T13:38:49Z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0x010100BA0B06EC73294840A2843D06AA90AE27</vt:lpwstr>
  </property>
</Properties>
</file>