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91" r:id="rId2"/>
    <p:sldId id="305" r:id="rId3"/>
    <p:sldId id="267" r:id="rId4"/>
    <p:sldId id="275" r:id="rId5"/>
    <p:sldId id="314" r:id="rId6"/>
    <p:sldId id="309" r:id="rId7"/>
    <p:sldId id="284" r:id="rId8"/>
    <p:sldId id="287" r:id="rId9"/>
    <p:sldId id="288" r:id="rId10"/>
    <p:sldId id="290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3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Clutz" initials="AC" lastIdx="18" clrIdx="0">
    <p:extLst>
      <p:ext uri="{19B8F6BF-5375-455C-9EA6-DF929625EA0E}">
        <p15:presenceInfo xmlns:p15="http://schemas.microsoft.com/office/powerpoint/2012/main" userId="a724a6457ba70f0f" providerId="Windows Live"/>
      </p:ext>
    </p:extLst>
  </p:cmAuthor>
  <p:cmAuthor id="2" name="Margarita Benjamin" initials="MB" lastIdx="4" clrIdx="1">
    <p:extLst>
      <p:ext uri="{19B8F6BF-5375-455C-9EA6-DF929625EA0E}">
        <p15:presenceInfo xmlns:p15="http://schemas.microsoft.com/office/powerpoint/2012/main" userId="S-1-5-21-415928458-540644672-1488854884-1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89"/>
    <a:srgbClr val="08708A"/>
    <a:srgbClr val="56B1BF"/>
    <a:srgbClr val="000099"/>
    <a:srgbClr val="FDFDFD"/>
    <a:srgbClr val="EDFAFD"/>
    <a:srgbClr val="99D4EE"/>
    <a:srgbClr val="FFFFFF"/>
    <a:srgbClr val="C9DEE2"/>
    <a:srgbClr val="ACC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92" y="56"/>
      </p:cViewPr>
      <p:guideLst>
        <p:guide orient="horz" pos="192"/>
        <p:guide pos="2856"/>
        <p:guide orient="horz"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1EAC0-4531-49CE-9C40-A1D91086429E}" type="doc">
      <dgm:prSet loTypeId="urn:microsoft.com/office/officeart/2005/8/layout/chevron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EB4879-CAA7-437D-8046-A650628C9141}">
      <dgm:prSet phldrT="[Text]"/>
      <dgm:spPr>
        <a:solidFill>
          <a:srgbClr val="56B1B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Franklin Gothic Book" panose="020B0503020102020204" pitchFamily="34" charset="0"/>
            </a:rPr>
            <a:t>30 Years</a:t>
          </a:r>
        </a:p>
      </dgm:t>
    </dgm:pt>
    <dgm:pt modelId="{124E4602-39D5-4039-8C97-3BFD3F486478}" type="parTrans" cxnId="{A607CC7E-1D9E-4C73-9528-659C8AE9F99E}">
      <dgm:prSet/>
      <dgm:spPr/>
      <dgm:t>
        <a:bodyPr/>
        <a:lstStyle/>
        <a:p>
          <a:endParaRPr lang="en-US"/>
        </a:p>
      </dgm:t>
    </dgm:pt>
    <dgm:pt modelId="{A32D50EE-4D66-4957-8E8A-D7831BCE7A47}" type="sibTrans" cxnId="{A607CC7E-1D9E-4C73-9528-659C8AE9F99E}">
      <dgm:prSet/>
      <dgm:spPr/>
      <dgm:t>
        <a:bodyPr/>
        <a:lstStyle/>
        <a:p>
          <a:endParaRPr lang="en-US"/>
        </a:p>
      </dgm:t>
    </dgm:pt>
    <dgm:pt modelId="{DE9B782B-FD44-4705-A0E2-76B98BC9BD1A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Franklin Gothic Book" panose="020B0503020102020204" pitchFamily="34" charset="0"/>
            </a:rPr>
            <a:t>St. Croix District</a:t>
          </a:r>
        </a:p>
      </dgm:t>
    </dgm:pt>
    <dgm:pt modelId="{4EF9D8B4-62D7-4F2C-B963-2BAC34D8081D}" type="parTrans" cxnId="{9AE2BB97-F063-4E04-8D7B-907EE16D6ED6}">
      <dgm:prSet/>
      <dgm:spPr/>
      <dgm:t>
        <a:bodyPr/>
        <a:lstStyle/>
        <a:p>
          <a:endParaRPr lang="en-US"/>
        </a:p>
      </dgm:t>
    </dgm:pt>
    <dgm:pt modelId="{04307587-BFEF-4848-95DF-D134CF08C696}" type="sibTrans" cxnId="{9AE2BB97-F063-4E04-8D7B-907EE16D6ED6}">
      <dgm:prSet/>
      <dgm:spPr/>
      <dgm:t>
        <a:bodyPr/>
        <a:lstStyle/>
        <a:p>
          <a:endParaRPr lang="en-US"/>
        </a:p>
      </dgm:t>
    </dgm:pt>
    <dgm:pt modelId="{C4F13A98-1A43-4DCB-810E-7420B5689BB2}">
      <dgm:prSet phldrT="[Text]"/>
      <dgm:spPr>
        <a:solidFill>
          <a:srgbClr val="56B1B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Franklin Gothic Book" panose="020B0503020102020204" pitchFamily="34" charset="0"/>
            </a:rPr>
            <a:t>20 Years</a:t>
          </a:r>
        </a:p>
      </dgm:t>
    </dgm:pt>
    <dgm:pt modelId="{1F730809-1865-44B9-9F3E-7C70A9EDBF15}" type="parTrans" cxnId="{F19F008F-DAD8-4125-88DF-9B28035AA0DF}">
      <dgm:prSet/>
      <dgm:spPr/>
      <dgm:t>
        <a:bodyPr/>
        <a:lstStyle/>
        <a:p>
          <a:endParaRPr lang="en-US"/>
        </a:p>
      </dgm:t>
    </dgm:pt>
    <dgm:pt modelId="{C9107A51-F25E-4795-9333-CF5B52593B3E}" type="sibTrans" cxnId="{F19F008F-DAD8-4125-88DF-9B28035AA0DF}">
      <dgm:prSet/>
      <dgm:spPr/>
      <dgm:t>
        <a:bodyPr/>
        <a:lstStyle/>
        <a:p>
          <a:endParaRPr lang="en-US"/>
        </a:p>
      </dgm:t>
    </dgm:pt>
    <dgm:pt modelId="{D18141C9-3409-4BF5-8DC8-3764FE113EA4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Franklin Gothic Book" panose="020B0503020102020204" pitchFamily="34" charset="0"/>
            </a:rPr>
            <a:t>St. Thomas/St. John District</a:t>
          </a:r>
        </a:p>
      </dgm:t>
    </dgm:pt>
    <dgm:pt modelId="{0C2C8BEA-E29C-494E-8836-339B770A9448}" type="parTrans" cxnId="{7793D236-0DAB-4639-92C5-CB662806FABE}">
      <dgm:prSet/>
      <dgm:spPr/>
      <dgm:t>
        <a:bodyPr/>
        <a:lstStyle/>
        <a:p>
          <a:endParaRPr lang="en-US"/>
        </a:p>
      </dgm:t>
    </dgm:pt>
    <dgm:pt modelId="{0B09C4AF-F8E7-4EF2-98EF-2C95ECF13EEC}" type="sibTrans" cxnId="{7793D236-0DAB-4639-92C5-CB662806FABE}">
      <dgm:prSet/>
      <dgm:spPr/>
      <dgm:t>
        <a:bodyPr/>
        <a:lstStyle/>
        <a:p>
          <a:endParaRPr lang="en-US"/>
        </a:p>
      </dgm:t>
    </dgm:pt>
    <dgm:pt modelId="{10E5AB45-3F5A-420E-875F-797D9853D659}">
      <dgm:prSet phldrT="[Text]"/>
      <dgm:spPr>
        <a:solidFill>
          <a:srgbClr val="56B1B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Franklin Gothic Book" panose="020B0503020102020204" pitchFamily="34" charset="0"/>
            </a:rPr>
            <a:t>10 Years</a:t>
          </a:r>
        </a:p>
      </dgm:t>
    </dgm:pt>
    <dgm:pt modelId="{46BE16FC-74A4-4A5B-A3E1-5B69B024FC38}" type="parTrans" cxnId="{CBF7314D-97A7-4DAB-A9A1-5385FF1D62A9}">
      <dgm:prSet/>
      <dgm:spPr/>
      <dgm:t>
        <a:bodyPr/>
        <a:lstStyle/>
        <a:p>
          <a:endParaRPr lang="en-US"/>
        </a:p>
      </dgm:t>
    </dgm:pt>
    <dgm:pt modelId="{A5C4156E-35DB-4A17-A303-1421682EF68A}" type="sibTrans" cxnId="{CBF7314D-97A7-4DAB-A9A1-5385FF1D62A9}">
      <dgm:prSet/>
      <dgm:spPr/>
      <dgm:t>
        <a:bodyPr/>
        <a:lstStyle/>
        <a:p>
          <a:endParaRPr lang="en-US"/>
        </a:p>
      </dgm:t>
    </dgm:pt>
    <dgm:pt modelId="{8EDD21F6-564F-4ED4-8E36-CBD25F89C432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Franklin Gothic Book" panose="020B0503020102020204" pitchFamily="34" charset="0"/>
            </a:rPr>
            <a:t>One-Time Extension</a:t>
          </a:r>
        </a:p>
      </dgm:t>
    </dgm:pt>
    <dgm:pt modelId="{7D825427-D63A-406A-B71A-8C54B56A5D2C}" type="parTrans" cxnId="{916015B1-9938-4F2A-AE8D-49FCC131B300}">
      <dgm:prSet/>
      <dgm:spPr/>
      <dgm:t>
        <a:bodyPr/>
        <a:lstStyle/>
        <a:p>
          <a:endParaRPr lang="en-US"/>
        </a:p>
      </dgm:t>
    </dgm:pt>
    <dgm:pt modelId="{51F4F1B9-6973-4CC7-8466-3EFFF31EEC8B}" type="sibTrans" cxnId="{916015B1-9938-4F2A-AE8D-49FCC131B300}">
      <dgm:prSet/>
      <dgm:spPr/>
      <dgm:t>
        <a:bodyPr/>
        <a:lstStyle/>
        <a:p>
          <a:endParaRPr lang="en-US"/>
        </a:p>
      </dgm:t>
    </dgm:pt>
    <dgm:pt modelId="{A36C7106-1738-47F5-9D2D-FA83F5DDB08E}">
      <dgm:prSet phldrT="[Text]"/>
      <dgm:spPr>
        <a:solidFill>
          <a:srgbClr val="56B1B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Franklin Gothic Book" panose="020B0503020102020204" pitchFamily="34" charset="0"/>
            </a:rPr>
            <a:t>10 Years</a:t>
          </a:r>
        </a:p>
      </dgm:t>
    </dgm:pt>
    <dgm:pt modelId="{BD100E1B-2BF0-45A8-9AB0-463D3EA5AF86}" type="parTrans" cxnId="{258E3047-6862-4520-9666-4228E1F198EE}">
      <dgm:prSet/>
      <dgm:spPr/>
      <dgm:t>
        <a:bodyPr/>
        <a:lstStyle/>
        <a:p>
          <a:endParaRPr lang="en-US"/>
        </a:p>
      </dgm:t>
    </dgm:pt>
    <dgm:pt modelId="{56FE2E79-A38C-4E86-9439-88CF99EDDD1C}" type="sibTrans" cxnId="{258E3047-6862-4520-9666-4228E1F198EE}">
      <dgm:prSet/>
      <dgm:spPr/>
      <dgm:t>
        <a:bodyPr/>
        <a:lstStyle/>
        <a:p>
          <a:endParaRPr lang="en-US"/>
        </a:p>
      </dgm:t>
    </dgm:pt>
    <dgm:pt modelId="{DB44EAD2-2A33-4C03-A185-E12159EBD6B8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Franklin Gothic Book" panose="020B0503020102020204" pitchFamily="34" charset="0"/>
            </a:rPr>
            <a:t>Investment greater than $10M</a:t>
          </a:r>
        </a:p>
      </dgm:t>
    </dgm:pt>
    <dgm:pt modelId="{7EDD1F50-DABA-4FB5-9FAD-02E8803BDFA1}" type="parTrans" cxnId="{9915A915-1608-43A4-AD26-27F9472515F0}">
      <dgm:prSet/>
      <dgm:spPr/>
      <dgm:t>
        <a:bodyPr/>
        <a:lstStyle/>
        <a:p>
          <a:endParaRPr lang="en-US"/>
        </a:p>
      </dgm:t>
    </dgm:pt>
    <dgm:pt modelId="{108B0CF5-5E38-4E86-9882-2685C6CB00A3}" type="sibTrans" cxnId="{9915A915-1608-43A4-AD26-27F9472515F0}">
      <dgm:prSet/>
      <dgm:spPr/>
      <dgm:t>
        <a:bodyPr/>
        <a:lstStyle/>
        <a:p>
          <a:endParaRPr lang="en-US"/>
        </a:p>
      </dgm:t>
    </dgm:pt>
    <dgm:pt modelId="{54D1C1A3-82E1-4052-8372-885748DA5921}">
      <dgm:prSet phldrT="[Text]"/>
      <dgm:spPr>
        <a:solidFill>
          <a:srgbClr val="56B1B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Franklin Gothic Book" panose="020B0503020102020204" pitchFamily="34" charset="0"/>
            </a:rPr>
            <a:t>5 Years</a:t>
          </a:r>
        </a:p>
      </dgm:t>
    </dgm:pt>
    <dgm:pt modelId="{CB765524-4367-4153-B04F-F7CB71935DCB}" type="parTrans" cxnId="{8E59858F-CACA-4B08-9023-DFFA70B53092}">
      <dgm:prSet/>
      <dgm:spPr/>
      <dgm:t>
        <a:bodyPr/>
        <a:lstStyle/>
        <a:p>
          <a:endParaRPr lang="en-US"/>
        </a:p>
      </dgm:t>
    </dgm:pt>
    <dgm:pt modelId="{83BC1FEA-E400-4E21-A999-BF252F23C0FA}" type="sibTrans" cxnId="{8E59858F-CACA-4B08-9023-DFFA70B53092}">
      <dgm:prSet/>
      <dgm:spPr/>
      <dgm:t>
        <a:bodyPr/>
        <a:lstStyle/>
        <a:p>
          <a:endParaRPr lang="en-US"/>
        </a:p>
      </dgm:t>
    </dgm:pt>
    <dgm:pt modelId="{C2EB823B-0622-4761-AFC8-99DF6CEE4A14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Franklin Gothic Book" panose="020B0503020102020204" pitchFamily="34" charset="0"/>
            </a:rPr>
            <a:t>Investment greater than $1M</a:t>
          </a:r>
        </a:p>
      </dgm:t>
    </dgm:pt>
    <dgm:pt modelId="{93004E0A-E718-4F17-B389-B9C5A2DA0694}" type="parTrans" cxnId="{D9BE2090-7494-414F-B807-DCDDF0233D89}">
      <dgm:prSet/>
      <dgm:spPr/>
      <dgm:t>
        <a:bodyPr/>
        <a:lstStyle/>
        <a:p>
          <a:endParaRPr lang="en-US"/>
        </a:p>
      </dgm:t>
    </dgm:pt>
    <dgm:pt modelId="{21F8A0BA-78B5-4F96-9080-6EBFCD8D48D7}" type="sibTrans" cxnId="{D9BE2090-7494-414F-B807-DCDDF0233D89}">
      <dgm:prSet/>
      <dgm:spPr/>
      <dgm:t>
        <a:bodyPr/>
        <a:lstStyle/>
        <a:p>
          <a:endParaRPr lang="en-US"/>
        </a:p>
      </dgm:t>
    </dgm:pt>
    <dgm:pt modelId="{5A54AADB-3E62-4A34-960D-6852119FBAD8}" type="pres">
      <dgm:prSet presAssocID="{D051EAC0-4531-49CE-9C40-A1D91086429E}" presName="linearFlow" presStyleCnt="0">
        <dgm:presLayoutVars>
          <dgm:dir/>
          <dgm:animLvl val="lvl"/>
          <dgm:resizeHandles val="exact"/>
        </dgm:presLayoutVars>
      </dgm:prSet>
      <dgm:spPr/>
    </dgm:pt>
    <dgm:pt modelId="{799A31B5-4A09-48AD-A4B4-D4F4F43A6AE2}" type="pres">
      <dgm:prSet presAssocID="{AFEB4879-CAA7-437D-8046-A650628C9141}" presName="composite" presStyleCnt="0"/>
      <dgm:spPr/>
    </dgm:pt>
    <dgm:pt modelId="{54AF7DCF-94D6-4C6C-BCB3-14B6694A3DDA}" type="pres">
      <dgm:prSet presAssocID="{AFEB4879-CAA7-437D-8046-A650628C9141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</dgm:pt>
    <dgm:pt modelId="{6B1E0D01-9260-494D-BD13-F192230208AA}" type="pres">
      <dgm:prSet presAssocID="{AFEB4879-CAA7-437D-8046-A650628C9141}" presName="descendantText" presStyleLbl="alignAcc1" presStyleIdx="0" presStyleCnt="5" custScaleX="91960">
        <dgm:presLayoutVars>
          <dgm:bulletEnabled val="1"/>
        </dgm:presLayoutVars>
      </dgm:prSet>
      <dgm:spPr/>
    </dgm:pt>
    <dgm:pt modelId="{B16CA624-0792-4148-96D7-C22352506BEF}" type="pres">
      <dgm:prSet presAssocID="{A32D50EE-4D66-4957-8E8A-D7831BCE7A47}" presName="sp" presStyleCnt="0"/>
      <dgm:spPr/>
    </dgm:pt>
    <dgm:pt modelId="{894CA586-FB8B-48CA-8499-A3045624A553}" type="pres">
      <dgm:prSet presAssocID="{C4F13A98-1A43-4DCB-810E-7420B5689BB2}" presName="composite" presStyleCnt="0"/>
      <dgm:spPr/>
    </dgm:pt>
    <dgm:pt modelId="{B662B4A9-4FA9-4B70-86CF-A6F2DF9E1444}" type="pres">
      <dgm:prSet presAssocID="{C4F13A98-1A43-4DCB-810E-7420B5689BB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9899713-80D2-41D2-A33C-6B79AE1CDBEB}" type="pres">
      <dgm:prSet presAssocID="{C4F13A98-1A43-4DCB-810E-7420B5689BB2}" presName="descendantText" presStyleLbl="alignAcc1" presStyleIdx="1" presStyleCnt="5" custScaleX="91960">
        <dgm:presLayoutVars>
          <dgm:bulletEnabled val="1"/>
        </dgm:presLayoutVars>
      </dgm:prSet>
      <dgm:spPr/>
    </dgm:pt>
    <dgm:pt modelId="{A1C922CA-22DD-4D27-943F-B54DF286D03D}" type="pres">
      <dgm:prSet presAssocID="{C9107A51-F25E-4795-9333-CF5B52593B3E}" presName="sp" presStyleCnt="0"/>
      <dgm:spPr/>
    </dgm:pt>
    <dgm:pt modelId="{DCB393DE-BB11-4E40-ADA8-F4280B8AFDEC}" type="pres">
      <dgm:prSet presAssocID="{10E5AB45-3F5A-420E-875F-797D9853D659}" presName="composite" presStyleCnt="0"/>
      <dgm:spPr/>
    </dgm:pt>
    <dgm:pt modelId="{ABF24D56-496E-4021-AB27-B8F601827EDF}" type="pres">
      <dgm:prSet presAssocID="{10E5AB45-3F5A-420E-875F-797D9853D65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07DE84C-EEC3-4494-BE1A-C4B8225E9B43}" type="pres">
      <dgm:prSet presAssocID="{10E5AB45-3F5A-420E-875F-797D9853D659}" presName="descendantText" presStyleLbl="alignAcc1" presStyleIdx="2" presStyleCnt="5" custScaleX="91960">
        <dgm:presLayoutVars>
          <dgm:bulletEnabled val="1"/>
        </dgm:presLayoutVars>
      </dgm:prSet>
      <dgm:spPr/>
    </dgm:pt>
    <dgm:pt modelId="{DC98BD9F-D0AB-48D0-AEB2-71E167D6965E}" type="pres">
      <dgm:prSet presAssocID="{A5C4156E-35DB-4A17-A303-1421682EF68A}" presName="sp" presStyleCnt="0"/>
      <dgm:spPr/>
    </dgm:pt>
    <dgm:pt modelId="{EB92BD1A-25D0-487E-A692-E4493E0EC9AA}" type="pres">
      <dgm:prSet presAssocID="{A36C7106-1738-47F5-9D2D-FA83F5DDB08E}" presName="composite" presStyleCnt="0"/>
      <dgm:spPr/>
    </dgm:pt>
    <dgm:pt modelId="{97E915D2-5C6E-4568-B50A-E23162B5662C}" type="pres">
      <dgm:prSet presAssocID="{A36C7106-1738-47F5-9D2D-FA83F5DDB08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A5C88C3-B91C-464C-97C7-F927C6C7D6D3}" type="pres">
      <dgm:prSet presAssocID="{A36C7106-1738-47F5-9D2D-FA83F5DDB08E}" presName="descendantText" presStyleLbl="alignAcc1" presStyleIdx="3" presStyleCnt="5" custScaleX="91960">
        <dgm:presLayoutVars>
          <dgm:bulletEnabled val="1"/>
        </dgm:presLayoutVars>
      </dgm:prSet>
      <dgm:spPr/>
    </dgm:pt>
    <dgm:pt modelId="{B28232D2-75AF-4595-9F20-AF82D946353D}" type="pres">
      <dgm:prSet presAssocID="{56FE2E79-A38C-4E86-9439-88CF99EDDD1C}" presName="sp" presStyleCnt="0"/>
      <dgm:spPr/>
    </dgm:pt>
    <dgm:pt modelId="{13BEE7A1-F872-4BAE-9D82-8988BB676F6F}" type="pres">
      <dgm:prSet presAssocID="{54D1C1A3-82E1-4052-8372-885748DA5921}" presName="composite" presStyleCnt="0"/>
      <dgm:spPr/>
    </dgm:pt>
    <dgm:pt modelId="{8F2AAE3C-39BA-4DB3-8A63-E33AB8556365}" type="pres">
      <dgm:prSet presAssocID="{54D1C1A3-82E1-4052-8372-885748DA592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140CEF4-627B-4DF9-960C-45F430ACDEDE}" type="pres">
      <dgm:prSet presAssocID="{54D1C1A3-82E1-4052-8372-885748DA5921}" presName="descendantText" presStyleLbl="alignAcc1" presStyleIdx="4" presStyleCnt="5" custScaleX="91960">
        <dgm:presLayoutVars>
          <dgm:bulletEnabled val="1"/>
        </dgm:presLayoutVars>
      </dgm:prSet>
      <dgm:spPr/>
    </dgm:pt>
  </dgm:ptLst>
  <dgm:cxnLst>
    <dgm:cxn modelId="{D6AA900A-8349-4A24-9365-97A413A3DA78}" type="presOf" srcId="{10E5AB45-3F5A-420E-875F-797D9853D659}" destId="{ABF24D56-496E-4021-AB27-B8F601827EDF}" srcOrd="0" destOrd="0" presId="urn:microsoft.com/office/officeart/2005/8/layout/chevron2"/>
    <dgm:cxn modelId="{9915A915-1608-43A4-AD26-27F9472515F0}" srcId="{A36C7106-1738-47F5-9D2D-FA83F5DDB08E}" destId="{DB44EAD2-2A33-4C03-A185-E12159EBD6B8}" srcOrd="0" destOrd="0" parTransId="{7EDD1F50-DABA-4FB5-9FAD-02E8803BDFA1}" sibTransId="{108B0CF5-5E38-4E86-9882-2685C6CB00A3}"/>
    <dgm:cxn modelId="{36AF4B1B-31E3-4B4C-8E7C-DC597700A235}" type="presOf" srcId="{DE9B782B-FD44-4705-A0E2-76B98BC9BD1A}" destId="{6B1E0D01-9260-494D-BD13-F192230208AA}" srcOrd="0" destOrd="0" presId="urn:microsoft.com/office/officeart/2005/8/layout/chevron2"/>
    <dgm:cxn modelId="{88C7DB27-0CC8-4D30-8ABF-B1336D7B6214}" type="presOf" srcId="{A36C7106-1738-47F5-9D2D-FA83F5DDB08E}" destId="{97E915D2-5C6E-4568-B50A-E23162B5662C}" srcOrd="0" destOrd="0" presId="urn:microsoft.com/office/officeart/2005/8/layout/chevron2"/>
    <dgm:cxn modelId="{7793D236-0DAB-4639-92C5-CB662806FABE}" srcId="{C4F13A98-1A43-4DCB-810E-7420B5689BB2}" destId="{D18141C9-3409-4BF5-8DC8-3764FE113EA4}" srcOrd="0" destOrd="0" parTransId="{0C2C8BEA-E29C-494E-8836-339B770A9448}" sibTransId="{0B09C4AF-F8E7-4EF2-98EF-2C95ECF13EEC}"/>
    <dgm:cxn modelId="{258E3047-6862-4520-9666-4228E1F198EE}" srcId="{D051EAC0-4531-49CE-9C40-A1D91086429E}" destId="{A36C7106-1738-47F5-9D2D-FA83F5DDB08E}" srcOrd="3" destOrd="0" parTransId="{BD100E1B-2BF0-45A8-9AB0-463D3EA5AF86}" sibTransId="{56FE2E79-A38C-4E86-9439-88CF99EDDD1C}"/>
    <dgm:cxn modelId="{CBF7314D-97A7-4DAB-A9A1-5385FF1D62A9}" srcId="{D051EAC0-4531-49CE-9C40-A1D91086429E}" destId="{10E5AB45-3F5A-420E-875F-797D9853D659}" srcOrd="2" destOrd="0" parTransId="{46BE16FC-74A4-4A5B-A3E1-5B69B024FC38}" sibTransId="{A5C4156E-35DB-4A17-A303-1421682EF68A}"/>
    <dgm:cxn modelId="{BFD11F6E-8A9C-40E9-883A-801F9B5FE55D}" type="presOf" srcId="{D051EAC0-4531-49CE-9C40-A1D91086429E}" destId="{5A54AADB-3E62-4A34-960D-6852119FBAD8}" srcOrd="0" destOrd="0" presId="urn:microsoft.com/office/officeart/2005/8/layout/chevron2"/>
    <dgm:cxn modelId="{A607CC7E-1D9E-4C73-9528-659C8AE9F99E}" srcId="{D051EAC0-4531-49CE-9C40-A1D91086429E}" destId="{AFEB4879-CAA7-437D-8046-A650628C9141}" srcOrd="0" destOrd="0" parTransId="{124E4602-39D5-4039-8C97-3BFD3F486478}" sibTransId="{A32D50EE-4D66-4957-8E8A-D7831BCE7A47}"/>
    <dgm:cxn modelId="{69B6667F-C9BE-436F-9548-AF11C758352E}" type="presOf" srcId="{8EDD21F6-564F-4ED4-8E36-CBD25F89C432}" destId="{407DE84C-EEC3-4494-BE1A-C4B8225E9B43}" srcOrd="0" destOrd="0" presId="urn:microsoft.com/office/officeart/2005/8/layout/chevron2"/>
    <dgm:cxn modelId="{1AD4D28C-99AE-41C3-9BC6-002F862596DF}" type="presOf" srcId="{C2EB823B-0622-4761-AFC8-99DF6CEE4A14}" destId="{0140CEF4-627B-4DF9-960C-45F430ACDEDE}" srcOrd="0" destOrd="0" presId="urn:microsoft.com/office/officeart/2005/8/layout/chevron2"/>
    <dgm:cxn modelId="{F19F008F-DAD8-4125-88DF-9B28035AA0DF}" srcId="{D051EAC0-4531-49CE-9C40-A1D91086429E}" destId="{C4F13A98-1A43-4DCB-810E-7420B5689BB2}" srcOrd="1" destOrd="0" parTransId="{1F730809-1865-44B9-9F3E-7C70A9EDBF15}" sibTransId="{C9107A51-F25E-4795-9333-CF5B52593B3E}"/>
    <dgm:cxn modelId="{8E59858F-CACA-4B08-9023-DFFA70B53092}" srcId="{D051EAC0-4531-49CE-9C40-A1D91086429E}" destId="{54D1C1A3-82E1-4052-8372-885748DA5921}" srcOrd="4" destOrd="0" parTransId="{CB765524-4367-4153-B04F-F7CB71935DCB}" sibTransId="{83BC1FEA-E400-4E21-A999-BF252F23C0FA}"/>
    <dgm:cxn modelId="{D9BE2090-7494-414F-B807-DCDDF0233D89}" srcId="{54D1C1A3-82E1-4052-8372-885748DA5921}" destId="{C2EB823B-0622-4761-AFC8-99DF6CEE4A14}" srcOrd="0" destOrd="0" parTransId="{93004E0A-E718-4F17-B389-B9C5A2DA0694}" sibTransId="{21F8A0BA-78B5-4F96-9080-6EBFCD8D48D7}"/>
    <dgm:cxn modelId="{9AE2BB97-F063-4E04-8D7B-907EE16D6ED6}" srcId="{AFEB4879-CAA7-437D-8046-A650628C9141}" destId="{DE9B782B-FD44-4705-A0E2-76B98BC9BD1A}" srcOrd="0" destOrd="0" parTransId="{4EF9D8B4-62D7-4F2C-B963-2BAC34D8081D}" sibTransId="{04307587-BFEF-4848-95DF-D134CF08C696}"/>
    <dgm:cxn modelId="{E66C50A3-2576-426C-800F-CED20F7DF250}" type="presOf" srcId="{D18141C9-3409-4BF5-8DC8-3764FE113EA4}" destId="{D9899713-80D2-41D2-A33C-6B79AE1CDBEB}" srcOrd="0" destOrd="0" presId="urn:microsoft.com/office/officeart/2005/8/layout/chevron2"/>
    <dgm:cxn modelId="{666E1CA8-83AD-4515-98A7-BA2B2F8459D2}" type="presOf" srcId="{DB44EAD2-2A33-4C03-A185-E12159EBD6B8}" destId="{AA5C88C3-B91C-464C-97C7-F927C6C7D6D3}" srcOrd="0" destOrd="0" presId="urn:microsoft.com/office/officeart/2005/8/layout/chevron2"/>
    <dgm:cxn modelId="{916015B1-9938-4F2A-AE8D-49FCC131B300}" srcId="{10E5AB45-3F5A-420E-875F-797D9853D659}" destId="{8EDD21F6-564F-4ED4-8E36-CBD25F89C432}" srcOrd="0" destOrd="0" parTransId="{7D825427-D63A-406A-B71A-8C54B56A5D2C}" sibTransId="{51F4F1B9-6973-4CC7-8466-3EFFF31EEC8B}"/>
    <dgm:cxn modelId="{601879C9-27D1-4AF8-B9BA-8071BABFABC3}" type="presOf" srcId="{AFEB4879-CAA7-437D-8046-A650628C9141}" destId="{54AF7DCF-94D6-4C6C-BCB3-14B6694A3DDA}" srcOrd="0" destOrd="0" presId="urn:microsoft.com/office/officeart/2005/8/layout/chevron2"/>
    <dgm:cxn modelId="{EADD2FE4-2D68-452E-84D4-9A7B6943CEA4}" type="presOf" srcId="{C4F13A98-1A43-4DCB-810E-7420B5689BB2}" destId="{B662B4A9-4FA9-4B70-86CF-A6F2DF9E1444}" srcOrd="0" destOrd="0" presId="urn:microsoft.com/office/officeart/2005/8/layout/chevron2"/>
    <dgm:cxn modelId="{593003F6-A5E3-41D2-8A0B-AEF1E7F8A8AA}" type="presOf" srcId="{54D1C1A3-82E1-4052-8372-885748DA5921}" destId="{8F2AAE3C-39BA-4DB3-8A63-E33AB8556365}" srcOrd="0" destOrd="0" presId="urn:microsoft.com/office/officeart/2005/8/layout/chevron2"/>
    <dgm:cxn modelId="{3182589E-0118-4423-A317-1ED939AD95C6}" type="presParOf" srcId="{5A54AADB-3E62-4A34-960D-6852119FBAD8}" destId="{799A31B5-4A09-48AD-A4B4-D4F4F43A6AE2}" srcOrd="0" destOrd="0" presId="urn:microsoft.com/office/officeart/2005/8/layout/chevron2"/>
    <dgm:cxn modelId="{4B38EFBB-54E7-41DA-8E5E-84B4796689A2}" type="presParOf" srcId="{799A31B5-4A09-48AD-A4B4-D4F4F43A6AE2}" destId="{54AF7DCF-94D6-4C6C-BCB3-14B6694A3DDA}" srcOrd="0" destOrd="0" presId="urn:microsoft.com/office/officeart/2005/8/layout/chevron2"/>
    <dgm:cxn modelId="{631A6605-E9D3-4707-9046-A52C1EE26BAB}" type="presParOf" srcId="{799A31B5-4A09-48AD-A4B4-D4F4F43A6AE2}" destId="{6B1E0D01-9260-494D-BD13-F192230208AA}" srcOrd="1" destOrd="0" presId="urn:microsoft.com/office/officeart/2005/8/layout/chevron2"/>
    <dgm:cxn modelId="{67CE543E-890D-4EB9-96C6-49FC306CCA5F}" type="presParOf" srcId="{5A54AADB-3E62-4A34-960D-6852119FBAD8}" destId="{B16CA624-0792-4148-96D7-C22352506BEF}" srcOrd="1" destOrd="0" presId="urn:microsoft.com/office/officeart/2005/8/layout/chevron2"/>
    <dgm:cxn modelId="{90B2CD7C-BD40-4E62-AC97-2D87EEC879E2}" type="presParOf" srcId="{5A54AADB-3E62-4A34-960D-6852119FBAD8}" destId="{894CA586-FB8B-48CA-8499-A3045624A553}" srcOrd="2" destOrd="0" presId="urn:microsoft.com/office/officeart/2005/8/layout/chevron2"/>
    <dgm:cxn modelId="{4F1A82FF-1ABC-4507-B124-759B78A75740}" type="presParOf" srcId="{894CA586-FB8B-48CA-8499-A3045624A553}" destId="{B662B4A9-4FA9-4B70-86CF-A6F2DF9E1444}" srcOrd="0" destOrd="0" presId="urn:microsoft.com/office/officeart/2005/8/layout/chevron2"/>
    <dgm:cxn modelId="{F1937153-41B1-4F4A-B60D-281A735C6923}" type="presParOf" srcId="{894CA586-FB8B-48CA-8499-A3045624A553}" destId="{D9899713-80D2-41D2-A33C-6B79AE1CDBEB}" srcOrd="1" destOrd="0" presId="urn:microsoft.com/office/officeart/2005/8/layout/chevron2"/>
    <dgm:cxn modelId="{BB933464-0CDC-4F45-8D12-9A4A1754F639}" type="presParOf" srcId="{5A54AADB-3E62-4A34-960D-6852119FBAD8}" destId="{A1C922CA-22DD-4D27-943F-B54DF286D03D}" srcOrd="3" destOrd="0" presId="urn:microsoft.com/office/officeart/2005/8/layout/chevron2"/>
    <dgm:cxn modelId="{D68CD929-F73F-44A4-A746-1EEC7B40822E}" type="presParOf" srcId="{5A54AADB-3E62-4A34-960D-6852119FBAD8}" destId="{DCB393DE-BB11-4E40-ADA8-F4280B8AFDEC}" srcOrd="4" destOrd="0" presId="urn:microsoft.com/office/officeart/2005/8/layout/chevron2"/>
    <dgm:cxn modelId="{85965117-17D0-4A22-A2F4-B00CF77DD3FD}" type="presParOf" srcId="{DCB393DE-BB11-4E40-ADA8-F4280B8AFDEC}" destId="{ABF24D56-496E-4021-AB27-B8F601827EDF}" srcOrd="0" destOrd="0" presId="urn:microsoft.com/office/officeart/2005/8/layout/chevron2"/>
    <dgm:cxn modelId="{98BB33EB-E040-4A3C-9383-05F9C478E659}" type="presParOf" srcId="{DCB393DE-BB11-4E40-ADA8-F4280B8AFDEC}" destId="{407DE84C-EEC3-4494-BE1A-C4B8225E9B43}" srcOrd="1" destOrd="0" presId="urn:microsoft.com/office/officeart/2005/8/layout/chevron2"/>
    <dgm:cxn modelId="{2187535C-0E1A-4395-A80C-97893C925094}" type="presParOf" srcId="{5A54AADB-3E62-4A34-960D-6852119FBAD8}" destId="{DC98BD9F-D0AB-48D0-AEB2-71E167D6965E}" srcOrd="5" destOrd="0" presId="urn:microsoft.com/office/officeart/2005/8/layout/chevron2"/>
    <dgm:cxn modelId="{D1C35096-A6BD-4412-8BB0-4EE48E5F2D19}" type="presParOf" srcId="{5A54AADB-3E62-4A34-960D-6852119FBAD8}" destId="{EB92BD1A-25D0-487E-A692-E4493E0EC9AA}" srcOrd="6" destOrd="0" presId="urn:microsoft.com/office/officeart/2005/8/layout/chevron2"/>
    <dgm:cxn modelId="{2B94C8C0-AF7E-4F65-A328-A87B6B97EC17}" type="presParOf" srcId="{EB92BD1A-25D0-487E-A692-E4493E0EC9AA}" destId="{97E915D2-5C6E-4568-B50A-E23162B5662C}" srcOrd="0" destOrd="0" presId="urn:microsoft.com/office/officeart/2005/8/layout/chevron2"/>
    <dgm:cxn modelId="{3EE20119-56A4-4A19-AD9E-DBEAEC2AF7C1}" type="presParOf" srcId="{EB92BD1A-25D0-487E-A692-E4493E0EC9AA}" destId="{AA5C88C3-B91C-464C-97C7-F927C6C7D6D3}" srcOrd="1" destOrd="0" presId="urn:microsoft.com/office/officeart/2005/8/layout/chevron2"/>
    <dgm:cxn modelId="{21917B5D-6D2D-477A-84A6-76827E66B735}" type="presParOf" srcId="{5A54AADB-3E62-4A34-960D-6852119FBAD8}" destId="{B28232D2-75AF-4595-9F20-AF82D946353D}" srcOrd="7" destOrd="0" presId="urn:microsoft.com/office/officeart/2005/8/layout/chevron2"/>
    <dgm:cxn modelId="{DB64FB7F-E36A-4CC2-8892-024CD9F39305}" type="presParOf" srcId="{5A54AADB-3E62-4A34-960D-6852119FBAD8}" destId="{13BEE7A1-F872-4BAE-9D82-8988BB676F6F}" srcOrd="8" destOrd="0" presId="urn:microsoft.com/office/officeart/2005/8/layout/chevron2"/>
    <dgm:cxn modelId="{FC059CA9-9D5E-4BC4-86A8-3B6A3FC7B519}" type="presParOf" srcId="{13BEE7A1-F872-4BAE-9D82-8988BB676F6F}" destId="{8F2AAE3C-39BA-4DB3-8A63-E33AB8556365}" srcOrd="0" destOrd="0" presId="urn:microsoft.com/office/officeart/2005/8/layout/chevron2"/>
    <dgm:cxn modelId="{722310F2-80CD-41D2-B223-8105D0E513DA}" type="presParOf" srcId="{13BEE7A1-F872-4BAE-9D82-8988BB676F6F}" destId="{0140CEF4-627B-4DF9-960C-45F430ACDE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7DCF-94D6-4C6C-BCB3-14B6694A3DDA}">
      <dsp:nvSpPr>
        <dsp:cNvPr id="0" name=""/>
        <dsp:cNvSpPr/>
      </dsp:nvSpPr>
      <dsp:spPr>
        <a:xfrm rot="5400000">
          <a:off x="-22723" y="154363"/>
          <a:ext cx="1026119" cy="718283"/>
        </a:xfrm>
        <a:prstGeom prst="chevron">
          <a:avLst/>
        </a:prstGeom>
        <a:solidFill>
          <a:srgbClr val="56B1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30 Years</a:t>
          </a:r>
        </a:p>
      </dsp:txBody>
      <dsp:txXfrm rot="-5400000">
        <a:off x="131196" y="359587"/>
        <a:ext cx="718283" cy="307836"/>
      </dsp:txXfrm>
    </dsp:sp>
    <dsp:sp modelId="{6B1E0D01-9260-494D-BD13-F192230208AA}">
      <dsp:nvSpPr>
        <dsp:cNvPr id="0" name=""/>
        <dsp:cNvSpPr/>
      </dsp:nvSpPr>
      <dsp:spPr>
        <a:xfrm rot="5400000">
          <a:off x="3779522" y="-2667211"/>
          <a:ext cx="666977" cy="6002290"/>
        </a:xfrm>
        <a:prstGeom prst="round2SameRect">
          <a:avLst/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St. Croix District</a:t>
          </a:r>
        </a:p>
      </dsp:txBody>
      <dsp:txXfrm rot="-5400000">
        <a:off x="1111866" y="33004"/>
        <a:ext cx="5969731" cy="601859"/>
      </dsp:txXfrm>
    </dsp:sp>
    <dsp:sp modelId="{B662B4A9-4FA9-4B70-86CF-A6F2DF9E1444}">
      <dsp:nvSpPr>
        <dsp:cNvPr id="0" name=""/>
        <dsp:cNvSpPr/>
      </dsp:nvSpPr>
      <dsp:spPr>
        <a:xfrm rot="5400000">
          <a:off x="-22723" y="1062518"/>
          <a:ext cx="1026119" cy="718283"/>
        </a:xfrm>
        <a:prstGeom prst="chevron">
          <a:avLst/>
        </a:prstGeom>
        <a:solidFill>
          <a:srgbClr val="56B1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20 Years</a:t>
          </a:r>
        </a:p>
      </dsp:txBody>
      <dsp:txXfrm rot="-5400000">
        <a:off x="131196" y="1267742"/>
        <a:ext cx="718283" cy="307836"/>
      </dsp:txXfrm>
    </dsp:sp>
    <dsp:sp modelId="{D9899713-80D2-41D2-A33C-6B79AE1CDBEB}">
      <dsp:nvSpPr>
        <dsp:cNvPr id="0" name=""/>
        <dsp:cNvSpPr/>
      </dsp:nvSpPr>
      <dsp:spPr>
        <a:xfrm rot="5400000">
          <a:off x="3779522" y="-1759055"/>
          <a:ext cx="666977" cy="6002290"/>
        </a:xfrm>
        <a:prstGeom prst="round2SameRect">
          <a:avLst/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St. Thomas/St. John District</a:t>
          </a:r>
        </a:p>
      </dsp:txBody>
      <dsp:txXfrm rot="-5400000">
        <a:off x="1111866" y="941160"/>
        <a:ext cx="5969731" cy="601859"/>
      </dsp:txXfrm>
    </dsp:sp>
    <dsp:sp modelId="{ABF24D56-496E-4021-AB27-B8F601827EDF}">
      <dsp:nvSpPr>
        <dsp:cNvPr id="0" name=""/>
        <dsp:cNvSpPr/>
      </dsp:nvSpPr>
      <dsp:spPr>
        <a:xfrm rot="5400000">
          <a:off x="-22723" y="1970673"/>
          <a:ext cx="1026119" cy="718283"/>
        </a:xfrm>
        <a:prstGeom prst="chevron">
          <a:avLst/>
        </a:prstGeom>
        <a:solidFill>
          <a:srgbClr val="56B1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10 Years</a:t>
          </a:r>
        </a:p>
      </dsp:txBody>
      <dsp:txXfrm rot="-5400000">
        <a:off x="131196" y="2175897"/>
        <a:ext cx="718283" cy="307836"/>
      </dsp:txXfrm>
    </dsp:sp>
    <dsp:sp modelId="{407DE84C-EEC3-4494-BE1A-C4B8225E9B43}">
      <dsp:nvSpPr>
        <dsp:cNvPr id="0" name=""/>
        <dsp:cNvSpPr/>
      </dsp:nvSpPr>
      <dsp:spPr>
        <a:xfrm rot="5400000">
          <a:off x="3779522" y="-850900"/>
          <a:ext cx="666977" cy="6002290"/>
        </a:xfrm>
        <a:prstGeom prst="round2SameRect">
          <a:avLst/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One-Time Extension</a:t>
          </a:r>
        </a:p>
      </dsp:txBody>
      <dsp:txXfrm rot="-5400000">
        <a:off x="1111866" y="1849315"/>
        <a:ext cx="5969731" cy="601859"/>
      </dsp:txXfrm>
    </dsp:sp>
    <dsp:sp modelId="{97E915D2-5C6E-4568-B50A-E23162B5662C}">
      <dsp:nvSpPr>
        <dsp:cNvPr id="0" name=""/>
        <dsp:cNvSpPr/>
      </dsp:nvSpPr>
      <dsp:spPr>
        <a:xfrm rot="5400000">
          <a:off x="-22723" y="2878828"/>
          <a:ext cx="1026119" cy="718283"/>
        </a:xfrm>
        <a:prstGeom prst="chevron">
          <a:avLst/>
        </a:prstGeom>
        <a:solidFill>
          <a:srgbClr val="56B1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10 Years</a:t>
          </a:r>
        </a:p>
      </dsp:txBody>
      <dsp:txXfrm rot="-5400000">
        <a:off x="131196" y="3084052"/>
        <a:ext cx="718283" cy="307836"/>
      </dsp:txXfrm>
    </dsp:sp>
    <dsp:sp modelId="{AA5C88C3-B91C-464C-97C7-F927C6C7D6D3}">
      <dsp:nvSpPr>
        <dsp:cNvPr id="0" name=""/>
        <dsp:cNvSpPr/>
      </dsp:nvSpPr>
      <dsp:spPr>
        <a:xfrm rot="5400000">
          <a:off x="3779522" y="57254"/>
          <a:ext cx="666977" cy="6002290"/>
        </a:xfrm>
        <a:prstGeom prst="round2SameRect">
          <a:avLst/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Investment greater than $10M</a:t>
          </a:r>
        </a:p>
      </dsp:txBody>
      <dsp:txXfrm rot="-5400000">
        <a:off x="1111866" y="2757470"/>
        <a:ext cx="5969731" cy="601859"/>
      </dsp:txXfrm>
    </dsp:sp>
    <dsp:sp modelId="{8F2AAE3C-39BA-4DB3-8A63-E33AB8556365}">
      <dsp:nvSpPr>
        <dsp:cNvPr id="0" name=""/>
        <dsp:cNvSpPr/>
      </dsp:nvSpPr>
      <dsp:spPr>
        <a:xfrm rot="5400000">
          <a:off x="-22723" y="3786983"/>
          <a:ext cx="1026119" cy="718283"/>
        </a:xfrm>
        <a:prstGeom prst="chevron">
          <a:avLst/>
        </a:prstGeom>
        <a:solidFill>
          <a:srgbClr val="56B1B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5 Years</a:t>
          </a:r>
        </a:p>
      </dsp:txBody>
      <dsp:txXfrm rot="-5400000">
        <a:off x="131196" y="3992207"/>
        <a:ext cx="718283" cy="307836"/>
      </dsp:txXfrm>
    </dsp:sp>
    <dsp:sp modelId="{0140CEF4-627B-4DF9-960C-45F430ACDEDE}">
      <dsp:nvSpPr>
        <dsp:cNvPr id="0" name=""/>
        <dsp:cNvSpPr/>
      </dsp:nvSpPr>
      <dsp:spPr>
        <a:xfrm rot="5400000">
          <a:off x="3779522" y="965409"/>
          <a:ext cx="666977" cy="6002290"/>
        </a:xfrm>
        <a:prstGeom prst="round2SameRect">
          <a:avLst/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Investment greater than $1M</a:t>
          </a:r>
        </a:p>
      </dsp:txBody>
      <dsp:txXfrm rot="-5400000">
        <a:off x="1111866" y="3665625"/>
        <a:ext cx="5969731" cy="60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10363E64-105D-4571-9367-25E0CC77B9C8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8426211F-CD44-4099-9556-5D981065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211F-CD44-4099-9556-5D9810658C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1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The Territory’s proximity to key markets makes the U.S. Virgin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Islands a strategic location for business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211F-CD44-4099-9556-5D9810658C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211F-CD44-4099-9556-5D9810658C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5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21% to 2.3% is the effective tax rate after reduction of exemptions. There is a 10% surcharge for corporations filing taxes  in the US Virgin Islands. Below is the example for the Corporate Income Tax: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Taxable Income                                          $  28,200,000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 on $2.8 Mil  taxable income (21%)    $    5,900,000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USVI Corporate surcharge (10%)               $       590,000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tax                                                      $    6,490,000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reduction                                            $    5,841,000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 tax (Effective tax rate of 2.31%)       $       649,000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90% exemption applies to the individual income tax liability of USVI bona-fide resident stockholders on income derived from dividends of the corporation or, for S corporation or partnership distributions.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maximum tax rate is 37% so 90% reduction results in an effective tax rate of 3.7%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211F-CD44-4099-9556-5D9810658C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EF9-4E15-400A-B6FB-6EDEB7A4613D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7" y="6065599"/>
            <a:ext cx="1037278" cy="609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81203"/>
            <a:ext cx="6858000" cy="5792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6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3D9-9C9A-4F6C-AA70-78D6C61BEC53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8AB9-E149-411B-B2AB-47C1F3FEDA3D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6" y="311858"/>
            <a:ext cx="7886700" cy="753461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13" y="3229307"/>
            <a:ext cx="7698607" cy="4351338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 spc="-50" baseline="0">
                <a:latin typeface="Franklin Gothic Book" panose="020B0503020102020204" pitchFamily="34" charset="0"/>
              </a:defRPr>
            </a:lvl1pPr>
            <a:lvl2pPr marL="685800" indent="-228600">
              <a:buClr>
                <a:schemeClr val="accent1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600" spc="-50" baseline="0">
                <a:latin typeface="Franklin Gothic Book" panose="020B0503020102020204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 sz="1400" spc="-50" baseline="0">
                <a:latin typeface="Franklin Gothic Book" panose="020B0503020102020204" pitchFamily="34" charset="0"/>
              </a:defRPr>
            </a:lvl3pPr>
            <a:lvl4pPr>
              <a:defRPr sz="1200" spc="-50" baseline="0">
                <a:latin typeface="Franklin Gothic Book" panose="020B0503020102020204" pitchFamily="34" charset="0"/>
              </a:defRPr>
            </a:lvl4pPr>
            <a:lvl5pPr>
              <a:defRPr sz="1200" spc="-50" baseline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392171" y="316904"/>
            <a:ext cx="74980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331" y="502423"/>
            <a:ext cx="2057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defRPr>
            </a:lvl1pPr>
          </a:lstStyle>
          <a:p>
            <a:fld id="{56F3D43B-9B0F-4401-ADC6-230C32AE0C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13621"/>
          <a:stretch/>
        </p:blipFill>
        <p:spPr>
          <a:xfrm>
            <a:off x="7390224" y="6025759"/>
            <a:ext cx="173602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2462-E13F-41B2-AF08-684310CDD71D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9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E0F-8981-4141-88A0-F107F6A095B9}" type="datetime1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0C15-8B14-462B-84C0-0CB6DCCC68A4}" type="datetime1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9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8FE5-8C2C-48D5-85C6-A34E9CA55D64}" type="datetime1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30E4-4914-468F-A1C3-2CDA5E6D90B6}" type="datetime1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76CF-43BD-4CD1-9306-69CC26B9E19F}" type="datetime1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1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91CE-54B4-4464-8998-1F3C500E537B}" type="datetime1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CCF9-57D2-4D8A-AF3E-3F355D2DF53B}" type="datetime1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D43B-9B0F-4401-ADC6-230C32AE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klatham@usvi_ed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46" y="0"/>
            <a:ext cx="9210675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29" y="5522260"/>
            <a:ext cx="8849326" cy="677931"/>
          </a:xfrm>
        </p:spPr>
        <p:txBody>
          <a:bodyPr>
            <a:normAutofit/>
          </a:bodyPr>
          <a:lstStyle/>
          <a:p>
            <a:r>
              <a:rPr 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UNITED STATES VIRGIN ISLANDS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576" y="6063815"/>
            <a:ext cx="7395883" cy="77626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America’s Business Paradise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129" y="221580"/>
            <a:ext cx="2382790" cy="1383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2" y="250764"/>
            <a:ext cx="2224470" cy="13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467" y="299676"/>
            <a:ext cx="761533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49594" y="3971838"/>
            <a:ext cx="8762999" cy="231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latin typeface="Franklin Gothic Book" panose="020B0503020102020204" pitchFamily="34" charset="0"/>
              </a:rPr>
              <a:t>To learn more about please contact me at: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Franklin Gothic Book" panose="020B0503020102020204" pitchFamily="34" charset="0"/>
                <a:hlinkClick r:id="rId2"/>
              </a:rPr>
              <a:t>klatham@usvieda.org</a:t>
            </a:r>
            <a:endParaRPr lang="en-US" sz="2800" dirty="0">
              <a:latin typeface="Franklin Gothic Book" panose="020B0503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340-714-1700 ext.1111</a:t>
            </a:r>
            <a:br>
              <a:rPr lang="en-US" sz="1400" dirty="0">
                <a:latin typeface="Franklin Gothic Book" panose="020B0503020102020204" pitchFamily="34" charset="0"/>
              </a:rPr>
            </a:br>
            <a:endParaRPr lang="en-US" sz="600" dirty="0">
              <a:latin typeface="Franklin Gothic Book" panose="020B05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U.S. Virgin Islands Economic Development Authority</a:t>
            </a:r>
            <a:endParaRPr lang="en-US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210" y="5848575"/>
            <a:ext cx="166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100" dirty="0">
                <a:solidFill>
                  <a:srgbClr val="073E87"/>
                </a:solidFill>
                <a:latin typeface="Franklin Gothic Book" panose="020B0503020102020204" pitchFamily="34" charset="0"/>
              </a:rPr>
              <a:t>St Thomas</a:t>
            </a:r>
          </a:p>
          <a:p>
            <a:pPr algn="ctr"/>
            <a:r>
              <a:rPr lang="en-US" sz="1600" spc="100" dirty="0">
                <a:solidFill>
                  <a:srgbClr val="073E87"/>
                </a:solidFill>
                <a:latin typeface="Franklin Gothic Book" panose="020B0503020102020204" pitchFamily="34" charset="0"/>
              </a:rPr>
              <a:t> 340-714-1700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260" y="5802408"/>
            <a:ext cx="1752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100" dirty="0">
                <a:latin typeface="Franklin Gothic Book" panose="020B0503020102020204" pitchFamily="34" charset="0"/>
              </a:rPr>
              <a:t> </a:t>
            </a:r>
            <a:r>
              <a:rPr lang="en-US" sz="1600" b="1" spc="100" dirty="0">
                <a:solidFill>
                  <a:srgbClr val="073E87"/>
                </a:solidFill>
                <a:latin typeface="Franklin Gothic Book" panose="020B0503020102020204" pitchFamily="34" charset="0"/>
              </a:rPr>
              <a:t>St Croix                     </a:t>
            </a:r>
          </a:p>
          <a:p>
            <a:pPr algn="ctr"/>
            <a:r>
              <a:rPr lang="en-US" sz="1600" spc="100" dirty="0">
                <a:solidFill>
                  <a:srgbClr val="073E87"/>
                </a:solidFill>
                <a:latin typeface="Franklin Gothic Book" panose="020B0503020102020204" pitchFamily="34" charset="0"/>
              </a:rPr>
              <a:t>340-773-6499</a:t>
            </a:r>
            <a:r>
              <a:rPr lang="en-US" sz="1600" spc="100" dirty="0">
                <a:latin typeface="Franklin Gothic Book" panose="020B0503020102020204" pitchFamily="34" charset="0"/>
              </a:rPr>
              <a:t>	</a:t>
            </a:r>
            <a:r>
              <a:rPr lang="en-US" sz="1400" spc="100" dirty="0">
                <a:latin typeface="Franklin Gothic Book" panose="020B0503020102020204" pitchFamily="34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6912" y="5565338"/>
            <a:ext cx="2821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000" b="1" spc="100" dirty="0">
                <a:solidFill>
                  <a:srgbClr val="073E87"/>
                </a:solidFill>
                <a:latin typeface="Franklin Gothic Book" panose="020B0503020102020204" pitchFamily="34" charset="0"/>
              </a:rPr>
              <a:t>www.usvieda.org</a:t>
            </a:r>
          </a:p>
          <a:p>
            <a:pPr algn="ctr"/>
            <a:r>
              <a:rPr lang="en-US" sz="1600" spc="100" dirty="0">
                <a:solidFill>
                  <a:srgbClr val="073E87"/>
                </a:solidFill>
                <a:latin typeface="Franklin Gothic Book" panose="020B0503020102020204" pitchFamily="34" charset="0"/>
              </a:rPr>
              <a:t>info@usvieda.org</a:t>
            </a:r>
            <a:r>
              <a:rPr lang="en-US" sz="1600" b="1" spc="100" dirty="0">
                <a:solidFill>
                  <a:srgbClr val="073E87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b="1" spc="100" dirty="0">
                <a:latin typeface="Franklin Gothic Book" panose="020B0503020102020204" pitchFamily="34" charset="0"/>
              </a:rPr>
              <a:t>             </a:t>
            </a:r>
          </a:p>
          <a:p>
            <a:r>
              <a:rPr lang="en-US" sz="1400" spc="100" dirty="0">
                <a:latin typeface="Franklin Gothic Book" panose="020B0503020102020204" pitchFamily="34" charset="0"/>
              </a:rPr>
              <a:t> 			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9640" y="3261302"/>
            <a:ext cx="570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Century Gothic" panose="020B0502020202020204" pitchFamily="34" charset="0"/>
              </a:rPr>
              <a:t>America’s Business Paradise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4" y="6030023"/>
            <a:ext cx="982493" cy="58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60" y="161592"/>
            <a:ext cx="5248788" cy="30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6" y="311858"/>
            <a:ext cx="7886700" cy="745977"/>
          </a:xfrm>
          <a:solidFill>
            <a:srgbClr val="011689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Economic Development Authority Services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610286"/>
            <a:ext cx="5294864" cy="4351338"/>
          </a:xfrm>
          <a:solidFill>
            <a:srgbClr val="FFFFFF">
              <a:alpha val="74118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16986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400" dirty="0"/>
          </a:p>
          <a:p>
            <a:pPr marL="455613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One-stop shop supports companies </a:t>
            </a:r>
            <a:br>
              <a:rPr lang="en-US" sz="1800" dirty="0"/>
            </a:br>
            <a:r>
              <a:rPr lang="en-US" sz="1800" dirty="0"/>
              <a:t>establishing operations in the Territory</a:t>
            </a:r>
          </a:p>
          <a:p>
            <a:pPr marL="455613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Provides information needed to make the </a:t>
            </a:r>
            <a:br>
              <a:rPr lang="en-US" sz="1800" dirty="0"/>
            </a:br>
            <a:r>
              <a:rPr lang="en-US" sz="1800" dirty="0"/>
              <a:t>right decision about expanding your </a:t>
            </a:r>
          </a:p>
          <a:p>
            <a:pPr marL="1698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      business to the USVI</a:t>
            </a:r>
          </a:p>
          <a:p>
            <a:pPr marL="45720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Offers access and support, help with:</a:t>
            </a:r>
          </a:p>
          <a:p>
            <a:pPr marL="45720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457200"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pPr marL="457200"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pPr marL="914400" lvl="2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6858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" dirty="0"/>
          </a:p>
          <a:p>
            <a:pPr marL="6858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/>
          </a:p>
          <a:p>
            <a:pPr marL="457200" lvl="2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Coordinates your project and site visits</a:t>
            </a:r>
          </a:p>
          <a:p>
            <a:pPr marL="457200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Facilitates the application </a:t>
            </a:r>
            <a:r>
              <a:rPr lang="en-US" dirty="0"/>
              <a:t>p</a:t>
            </a:r>
            <a:r>
              <a:rPr lang="en-US" sz="1800" dirty="0"/>
              <a:t>rocess for tax benefits</a:t>
            </a:r>
          </a:p>
          <a:p>
            <a:pPr marL="4572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Provides ongoing company support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393373" y="315511"/>
            <a:ext cx="753403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335" y="502423"/>
            <a:ext cx="551395" cy="365125"/>
          </a:xfrm>
        </p:spPr>
        <p:txBody>
          <a:bodyPr/>
          <a:lstStyle/>
          <a:p>
            <a:fld id="{56F3D43B-9B0F-4401-ADC6-230C32AE0CEB}" type="slidenum">
              <a:rPr lang="en-US" b="1" smtClean="0">
                <a:latin typeface="Century Gothic" panose="020B0502020202020204" pitchFamily="34" charset="0"/>
              </a:rPr>
              <a:t>2</a:t>
            </a:fld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60088"/>
              </p:ext>
            </p:extLst>
          </p:nvPr>
        </p:nvGraphicFramePr>
        <p:xfrm>
          <a:off x="682617" y="3630393"/>
          <a:ext cx="358458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031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spc="-5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Real</a:t>
                      </a:r>
                      <a:r>
                        <a:rPr lang="en-US" sz="1400" b="0" spc="-50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estate</a:t>
                      </a:r>
                      <a:endParaRPr lang="en-US" sz="1400" b="0" spc="-5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spc="-5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Logistics, supply chain</a:t>
                      </a:r>
                      <a:r>
                        <a:rPr lang="en-US" sz="1400" b="0" spc="-50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endParaRPr lang="en-US" sz="1400" b="0" spc="-5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spc="-5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Government regulations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b="0" spc="-5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Human Resources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b="0" spc="-5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Legal, accounting requirements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b="0" spc="-5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Financial support and</a:t>
                      </a:r>
                      <a:r>
                        <a:rPr lang="en-US" sz="1400" b="0" spc="-50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incentives</a:t>
                      </a:r>
                      <a:endParaRPr lang="en-US" sz="1400" b="0" spc="-5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Courier New" panose="02070309020205020404" pitchFamily="49" charset="0"/>
                        <a:buChar char="o"/>
                      </a:pPr>
                      <a:endParaRPr lang="en-US" sz="1400" b="0" spc="-5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49" y="1916947"/>
            <a:ext cx="4410075" cy="391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97" y="6029493"/>
            <a:ext cx="1005629" cy="5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9090" y="1288695"/>
            <a:ext cx="5868366" cy="5394737"/>
            <a:chOff x="2838453" y="140177"/>
            <a:chExt cx="5806892" cy="59330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33264" r="3911" b="10004"/>
            <a:stretch/>
          </p:blipFill>
          <p:spPr>
            <a:xfrm>
              <a:off x="2838453" y="140177"/>
              <a:ext cx="5806892" cy="5933008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H="1" flipV="1">
              <a:off x="4541357" y="3792561"/>
              <a:ext cx="1460798" cy="68086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679844" y="4012927"/>
              <a:ext cx="1097280" cy="2743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MIAMI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1,200 MI; 1,932 KM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4917873" y="2712314"/>
              <a:ext cx="1088713" cy="176604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836442" y="3436440"/>
              <a:ext cx="1097280" cy="2743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NEW YORK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1,500 MI; 2,415 KM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4756511" y="4473429"/>
              <a:ext cx="1245644" cy="87898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832244" y="4810788"/>
              <a:ext cx="1097280" cy="2743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PANAMA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1,200 MI; 1,932 KM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002155" y="2465784"/>
              <a:ext cx="1793390" cy="20076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132130" y="3555726"/>
              <a:ext cx="1097280" cy="2743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EUROPE</a:t>
              </a:r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4,000 MI; 6,438 KM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002155" y="4473429"/>
              <a:ext cx="655073" cy="146507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015588" y="5465209"/>
              <a:ext cx="1097280" cy="2743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BRAZIL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2,500 MI; 4,024 KM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11689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USVI: All the Benefits of the U.S.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94969" y="315511"/>
            <a:ext cx="749031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b="1" smtClean="0">
                <a:latin typeface="Century Gothic" panose="020B0502020202020204" pitchFamily="34" charset="0"/>
              </a:rPr>
              <a:pPr/>
              <a:t>3</a:t>
            </a:fld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896914" y="1543915"/>
            <a:ext cx="3174319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7200" dirty="0"/>
              <a:t>United States Territory: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6400" dirty="0"/>
              <a:t>U.S. Law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6400" dirty="0"/>
              <a:t>U.S. Currency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6400" dirty="0"/>
              <a:t>U.S. Postal Service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7200" dirty="0"/>
              <a:t>Population: 110,000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7200" dirty="0"/>
              <a:t>Work force: 52,000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7200" dirty="0"/>
              <a:t>Total area: 219 square miles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</a:pPr>
            <a:r>
              <a:rPr lang="en-US" sz="7200" dirty="0"/>
              <a:t>Access to key markets: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</a:pPr>
            <a:r>
              <a:rPr lang="en-US" sz="6400" dirty="0"/>
              <a:t>87 million Caribbean basin consumers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</a:pPr>
            <a:r>
              <a:rPr lang="en-US" sz="6400" dirty="0"/>
              <a:t>419 million South American consumers</a:t>
            </a:r>
            <a:endParaRPr lang="en-US" sz="4800" dirty="0"/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</a:pPr>
            <a:r>
              <a:rPr lang="en-US" sz="6400" dirty="0"/>
              <a:t>478 million North American consumers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6" y="6029493"/>
            <a:ext cx="982493" cy="5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22037" y="315511"/>
            <a:ext cx="724739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11689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Business Location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96" y="1087689"/>
            <a:ext cx="8358574" cy="43513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office facilities available in Charlotte Amalie, Christiansted and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Frederiksted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the Virgin Islands Research &amp; Technology Park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Zones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Zones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Zones</a:t>
            </a:r>
          </a:p>
          <a:p>
            <a:pPr>
              <a:buClr>
                <a:schemeClr val="bg1"/>
              </a:buClr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b="1" smtClean="0">
                <a:latin typeface="Century Gothic" panose="020B0502020202020204" pitchFamily="34" charset="0"/>
              </a:rPr>
              <a:pPr/>
              <a:t>4</a:t>
            </a:fld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9986" y="6052393"/>
            <a:ext cx="9782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America’s Business</a:t>
            </a:r>
            <a:r>
              <a:rPr lang="en-US" sz="900" i="1" baseline="0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> Paradise</a:t>
            </a:r>
            <a:endParaRPr lang="en-US" sz="900" i="1" dirty="0">
              <a:solidFill>
                <a:schemeClr val="accent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401050" y="6105662"/>
            <a:ext cx="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89" y="4626072"/>
            <a:ext cx="2752725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955" y="4635499"/>
            <a:ext cx="282892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48" y="4630833"/>
            <a:ext cx="2514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11689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Robust Business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71" y="1726795"/>
            <a:ext cx="4503013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90% </a:t>
            </a:r>
            <a:r>
              <a:rPr lang="en-GB" dirty="0"/>
              <a:t> </a:t>
            </a:r>
            <a:r>
              <a:rPr lang="en-GB" sz="1800" dirty="0"/>
              <a:t>federal corporate income tax </a:t>
            </a:r>
            <a:r>
              <a:rPr lang="en-GB" dirty="0"/>
              <a:t>exemption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90% </a:t>
            </a:r>
            <a:r>
              <a:rPr lang="en-GB" dirty="0"/>
              <a:t> </a:t>
            </a:r>
            <a:r>
              <a:rPr lang="en-GB" sz="1800" dirty="0"/>
              <a:t>federal personal income tax </a:t>
            </a:r>
            <a:r>
              <a:rPr lang="en-GB" dirty="0"/>
              <a:t>exemption</a:t>
            </a:r>
            <a:endParaRPr lang="en-US" sz="18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100% exemption on business property taxes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100% exemption on </a:t>
            </a:r>
            <a:r>
              <a:rPr lang="en-GB" sz="1800" dirty="0"/>
              <a:t>gross receipts tax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100% exemption on excise tax</a:t>
            </a:r>
            <a:endParaRPr lang="en-US" sz="18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Imported goods customs duty is cut to 1%</a:t>
            </a:r>
            <a:endParaRPr lang="en-US" sz="18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No local or territorial taxes 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Subsidized rental space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GB" sz="1800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/>
              <a:t>         …. Oh, and you get to work in a </a:t>
            </a:r>
            <a:br>
              <a:rPr lang="en-GB" dirty="0"/>
            </a:br>
            <a:r>
              <a:rPr lang="en-GB" dirty="0"/>
              <a:t>                         tropical paradise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8382467" y="299676"/>
            <a:ext cx="761533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b="1" smtClean="0">
                <a:latin typeface="Century Gothic" panose="020B0502020202020204" pitchFamily="34" charset="0"/>
              </a:rPr>
              <a:pPr/>
              <a:t>5</a:t>
            </a:fld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538"/>
          <a:stretch/>
        </p:blipFill>
        <p:spPr>
          <a:xfrm>
            <a:off x="7359183" y="6009616"/>
            <a:ext cx="1737683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084" y="1581657"/>
            <a:ext cx="3781425" cy="4210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30" y="6030023"/>
            <a:ext cx="982493" cy="5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0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FEB148E1-5DC4-42F9-8114-2290C280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98" y="299676"/>
            <a:ext cx="7886700" cy="749808"/>
          </a:xfrm>
          <a:solidFill>
            <a:srgbClr val="011689"/>
          </a:solidFill>
        </p:spPr>
        <p:txBody>
          <a:bodyPr>
            <a:normAutofit/>
          </a:bodyPr>
          <a:lstStyle/>
          <a:p>
            <a:pPr eaLnBrk="1" hangingPunct="1"/>
            <a:r>
              <a:rPr lang="en-029" altLang="en-US" sz="3200" dirty="0">
                <a:latin typeface="Century Gothic" panose="020B0502020202020204" pitchFamily="34" charset="0"/>
                <a:cs typeface="Tahoma" panose="020B0604030504040204" pitchFamily="34" charset="0"/>
              </a:rPr>
              <a:t>Benefit Periods</a:t>
            </a:r>
            <a:endParaRPr lang="en-US" altLang="en-US" sz="3200" dirty="0">
              <a:latin typeface="Century Gothic" panose="020B0502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D2CC2-1C81-4287-937F-A0CC9EA327AA}"/>
              </a:ext>
            </a:extLst>
          </p:cNvPr>
          <p:cNvCxnSpPr/>
          <p:nvPr/>
        </p:nvCxnSpPr>
        <p:spPr>
          <a:xfrm>
            <a:off x="4572000" y="4525567"/>
            <a:ext cx="0" cy="239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41E4A5D-C75A-4722-9418-F4E453ABF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409517"/>
              </p:ext>
            </p:extLst>
          </p:nvPr>
        </p:nvGraphicFramePr>
        <p:xfrm>
          <a:off x="756655" y="1501540"/>
          <a:ext cx="7245350" cy="465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8382467" y="299676"/>
            <a:ext cx="761533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0615511-F68B-4213-9BD9-88433F4A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331" y="502423"/>
            <a:ext cx="2057400" cy="365125"/>
          </a:xfrm>
        </p:spPr>
        <p:txBody>
          <a:bodyPr/>
          <a:lstStyle/>
          <a:p>
            <a:fld id="{56F3D43B-9B0F-4401-ADC6-230C32AE0CEB}" type="slidenum">
              <a:rPr lang="en-US" b="1" smtClean="0">
                <a:latin typeface="Century Gothic" panose="020B0502020202020204" pitchFamily="34" charset="0"/>
              </a:rPr>
              <a:pPr/>
              <a:t>6</a:t>
            </a:fld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4" y="6030023"/>
            <a:ext cx="982493" cy="5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0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11689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US Virgin Islands – 2018 Tax Rates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467" y="299676"/>
            <a:ext cx="761533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0072" y="5866005"/>
            <a:ext cx="7732796" cy="36933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/>
              <a:t>T</a:t>
            </a:r>
            <a:r>
              <a:rPr lang="en-GB" sz="1800" dirty="0"/>
              <a:t>here are NO state, local or territorial income taxes in the US Virgin Islands</a:t>
            </a:r>
            <a:endParaRPr lang="en-US" sz="1800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619121"/>
              </p:ext>
            </p:extLst>
          </p:nvPr>
        </p:nvGraphicFramePr>
        <p:xfrm>
          <a:off x="380072" y="1146928"/>
          <a:ext cx="8624658" cy="21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C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Corporation</a:t>
                      </a:r>
                      <a:endParaRPr lang="en-US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 US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USVI</a:t>
                      </a:r>
                      <a:endParaRPr lang="en-US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7030A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116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Code </a:t>
                      </a:r>
                    </a:p>
                  </a:txBody>
                  <a:tcPr>
                    <a:solidFill>
                      <a:srgbClr val="0116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  Mirror Code</a:t>
                      </a:r>
                    </a:p>
                  </a:txBody>
                  <a:tcPr>
                    <a:solidFill>
                      <a:srgbClr val="011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Taxable</a:t>
                      </a:r>
                      <a:r>
                        <a:rPr lang="en-US" b="1" baseline="0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 Income</a:t>
                      </a:r>
                      <a:endParaRPr lang="en-US" b="1" dirty="0">
                        <a:solidFill>
                          <a:srgbClr val="073E87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          $28.2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$28.2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Corporate Tax Rate (maximum)</a:t>
                      </a:r>
                    </a:p>
                  </a:txBody>
                  <a:tcPr anchor="ctr">
                    <a:solidFill>
                      <a:srgbClr val="56B1BF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anchor="ctr">
                    <a:solidFill>
                      <a:srgbClr val="56B1BF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   </a:t>
                      </a:r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2.3%</a:t>
                      </a:r>
                      <a:endParaRPr lang="en-US" dirty="0">
                        <a:solidFill>
                          <a:srgbClr val="073E87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solidFill>
                      <a:srgbClr val="56B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Corporate Tax Liability</a:t>
                      </a:r>
                      <a:endParaRPr lang="en-US" dirty="0">
                        <a:solidFill>
                          <a:srgbClr val="073E87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solidFill>
                      <a:srgbClr val="ED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$5.9 million</a:t>
                      </a:r>
                    </a:p>
                  </a:txBody>
                  <a:tcPr anchor="ctr">
                    <a:solidFill>
                      <a:srgbClr val="ED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$649,000</a:t>
                      </a:r>
                    </a:p>
                  </a:txBody>
                  <a:tcPr anchor="ctr">
                    <a:solidFill>
                      <a:srgbClr val="56B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139973"/>
              </p:ext>
            </p:extLst>
          </p:nvPr>
        </p:nvGraphicFramePr>
        <p:xfrm>
          <a:off x="380071" y="3429528"/>
          <a:ext cx="8624658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4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Pass-Through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Entity (US Citizen/VI Resident Owners)   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US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USVI</a:t>
                      </a:r>
                      <a:endParaRPr lang="en-US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116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Code</a:t>
                      </a:r>
                      <a:endParaRPr lang="en-US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116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Mirror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Code</a:t>
                      </a:r>
                      <a:endParaRPr lang="en-US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011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Taxable Income</a:t>
                      </a:r>
                    </a:p>
                  </a:txBody>
                  <a:tcPr>
                    <a:solidFill>
                      <a:srgbClr val="ED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$7.6 million</a:t>
                      </a:r>
                    </a:p>
                  </a:txBody>
                  <a:tcPr>
                    <a:solidFill>
                      <a:srgbClr val="ED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$7.6 million</a:t>
                      </a:r>
                    </a:p>
                  </a:txBody>
                  <a:tcPr>
                    <a:solidFill>
                      <a:srgbClr val="ED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Individual Tax </a:t>
                      </a:r>
                      <a:r>
                        <a:rPr lang="en-US" sz="1800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Rate (maximum)</a:t>
                      </a:r>
                    </a:p>
                  </a:txBody>
                  <a:tcPr>
                    <a:solidFill>
                      <a:srgbClr val="56B1BF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anchor="ctr">
                    <a:solidFill>
                      <a:srgbClr val="56B1BF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3.7%</a:t>
                      </a:r>
                    </a:p>
                  </a:txBody>
                  <a:tcPr anchor="ctr">
                    <a:solidFill>
                      <a:srgbClr val="56B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Tax Liability</a:t>
                      </a:r>
                    </a:p>
                  </a:txBody>
                  <a:tcPr>
                    <a:solidFill>
                      <a:srgbClr val="ED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$2.8 million</a:t>
                      </a:r>
                    </a:p>
                  </a:txBody>
                  <a:tcPr anchor="ctr">
                    <a:solidFill>
                      <a:srgbClr val="ED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73E87"/>
                          </a:solidFill>
                          <a:latin typeface="Franklin Gothic Book" panose="020B0503020102020204" pitchFamily="34" charset="0"/>
                        </a:rPr>
                        <a:t>$281,200</a:t>
                      </a:r>
                    </a:p>
                  </a:txBody>
                  <a:tcPr anchor="ctr">
                    <a:solidFill>
                      <a:srgbClr val="56B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4" y="6030023"/>
            <a:ext cx="982493" cy="5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7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11689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Join the Crowd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467" y="299676"/>
            <a:ext cx="761533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b="1" smtClean="0">
                <a:latin typeface="Century Gothic" panose="020B0502020202020204" pitchFamily="34" charset="0"/>
              </a:rPr>
              <a:pPr/>
              <a:t>8</a:t>
            </a:fld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321" y="1472845"/>
            <a:ext cx="7648575" cy="474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4" y="6030023"/>
            <a:ext cx="982493" cy="5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5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11689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Our Team Supports Your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467" y="299676"/>
            <a:ext cx="761533" cy="749808"/>
          </a:xfrm>
          <a:prstGeom prst="rect">
            <a:avLst/>
          </a:prstGeom>
          <a:solidFill>
            <a:srgbClr val="011689"/>
          </a:solidFill>
          <a:ln>
            <a:solidFill>
              <a:srgbClr val="01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43B-9B0F-4401-ADC6-230C32AE0CEB}" type="slidenum">
              <a:rPr lang="en-US" b="1" smtClean="0">
                <a:latin typeface="Century Gothic" panose="020B0502020202020204" pitchFamily="34" charset="0"/>
              </a:rPr>
              <a:pPr/>
              <a:t>9</a:t>
            </a:fld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5" y="1539021"/>
            <a:ext cx="7247630" cy="4215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4" y="6030023"/>
            <a:ext cx="982493" cy="5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31367</TotalTime>
  <Words>462</Words>
  <Application>Microsoft Office PowerPoint</Application>
  <PresentationFormat>On-screen Show (4:3)</PresentationFormat>
  <Paragraphs>145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Courier New</vt:lpstr>
      <vt:lpstr>Franklin Gothic Book</vt:lpstr>
      <vt:lpstr>Franklin Gothic Demi</vt:lpstr>
      <vt:lpstr>Franklin Gothic Medium</vt:lpstr>
      <vt:lpstr>Lucida Bright</vt:lpstr>
      <vt:lpstr>Office Theme</vt:lpstr>
      <vt:lpstr>UNITED STATES VIRGIN ISLANDS</vt:lpstr>
      <vt:lpstr>Economic Development Authority Services</vt:lpstr>
      <vt:lpstr>USVI: All the Benefits of the U.S.</vt:lpstr>
      <vt:lpstr>Business Location Opportunities</vt:lpstr>
      <vt:lpstr>Robust Business Incentives</vt:lpstr>
      <vt:lpstr>Benefit Periods</vt:lpstr>
      <vt:lpstr>US Virgin Islands – 2018 Tax Rates</vt:lpstr>
      <vt:lpstr>Join the Crowd</vt:lpstr>
      <vt:lpstr>Our Team Supports Your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Martinez</dc:creator>
  <cp:lastModifiedBy>Bevan Springer</cp:lastModifiedBy>
  <cp:revision>318</cp:revision>
  <cp:lastPrinted>2018-08-13T16:47:23Z</cp:lastPrinted>
  <dcterms:created xsi:type="dcterms:W3CDTF">2016-06-03T18:45:20Z</dcterms:created>
  <dcterms:modified xsi:type="dcterms:W3CDTF">2019-05-18T18:18:32Z</dcterms:modified>
</cp:coreProperties>
</file>